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59"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85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B527E-AFF5-49BB-89CE-B581A43ADD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BB6B8E0-AB39-434B-BDBE-D343436AF9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5DFF2EF-6770-4B2D-B6D7-BAE70A9EBE8A}"/>
              </a:ext>
            </a:extLst>
          </p:cNvPr>
          <p:cNvSpPr>
            <a:spLocks noGrp="1"/>
          </p:cNvSpPr>
          <p:nvPr>
            <p:ph type="dt" sz="half" idx="10"/>
          </p:nvPr>
        </p:nvSpPr>
        <p:spPr/>
        <p:txBody>
          <a:bodyPr/>
          <a:lstStyle/>
          <a:p>
            <a:fld id="{286A1911-DD16-4328-86F5-7DC51118A0DB}" type="datetimeFigureOut">
              <a:rPr lang="en-US" smtClean="0"/>
              <a:t>2/5/2019</a:t>
            </a:fld>
            <a:endParaRPr lang="en-US"/>
          </a:p>
        </p:txBody>
      </p:sp>
      <p:sp>
        <p:nvSpPr>
          <p:cNvPr id="5" name="Footer Placeholder 4">
            <a:extLst>
              <a:ext uri="{FF2B5EF4-FFF2-40B4-BE49-F238E27FC236}">
                <a16:creationId xmlns:a16="http://schemas.microsoft.com/office/drawing/2014/main" id="{266A25AA-214C-4E87-8F3A-5788205C37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927E39-8554-4DD8-A467-043F58B8DA70}"/>
              </a:ext>
            </a:extLst>
          </p:cNvPr>
          <p:cNvSpPr>
            <a:spLocks noGrp="1"/>
          </p:cNvSpPr>
          <p:nvPr>
            <p:ph type="sldNum" sz="quarter" idx="12"/>
          </p:nvPr>
        </p:nvSpPr>
        <p:spPr/>
        <p:txBody>
          <a:bodyPr/>
          <a:lstStyle/>
          <a:p>
            <a:fld id="{6395A68A-1F0E-44FE-A897-0299837CCD8B}" type="slidenum">
              <a:rPr lang="en-US" smtClean="0"/>
              <a:t>‹#›</a:t>
            </a:fld>
            <a:endParaRPr lang="en-US"/>
          </a:p>
        </p:txBody>
      </p:sp>
    </p:spTree>
    <p:extLst>
      <p:ext uri="{BB962C8B-B14F-4D97-AF65-F5344CB8AC3E}">
        <p14:creationId xmlns:p14="http://schemas.microsoft.com/office/powerpoint/2010/main" val="2562854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0DE78-F42E-4603-A9A7-4699EBBC13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31CED9-2DB3-4E70-A2B2-23AA6B62980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60C8D6-59C1-494A-9168-A106FEA2E3A6}"/>
              </a:ext>
            </a:extLst>
          </p:cNvPr>
          <p:cNvSpPr>
            <a:spLocks noGrp="1"/>
          </p:cNvSpPr>
          <p:nvPr>
            <p:ph type="dt" sz="half" idx="10"/>
          </p:nvPr>
        </p:nvSpPr>
        <p:spPr/>
        <p:txBody>
          <a:bodyPr/>
          <a:lstStyle/>
          <a:p>
            <a:fld id="{286A1911-DD16-4328-86F5-7DC51118A0DB}" type="datetimeFigureOut">
              <a:rPr lang="en-US" smtClean="0"/>
              <a:t>2/5/2019</a:t>
            </a:fld>
            <a:endParaRPr lang="en-US"/>
          </a:p>
        </p:txBody>
      </p:sp>
      <p:sp>
        <p:nvSpPr>
          <p:cNvPr id="5" name="Footer Placeholder 4">
            <a:extLst>
              <a:ext uri="{FF2B5EF4-FFF2-40B4-BE49-F238E27FC236}">
                <a16:creationId xmlns:a16="http://schemas.microsoft.com/office/drawing/2014/main" id="{E9854593-2ED0-4CA2-AFA1-12775994D1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560986-408F-471E-A83F-0CE410C58DC2}"/>
              </a:ext>
            </a:extLst>
          </p:cNvPr>
          <p:cNvSpPr>
            <a:spLocks noGrp="1"/>
          </p:cNvSpPr>
          <p:nvPr>
            <p:ph type="sldNum" sz="quarter" idx="12"/>
          </p:nvPr>
        </p:nvSpPr>
        <p:spPr/>
        <p:txBody>
          <a:bodyPr/>
          <a:lstStyle/>
          <a:p>
            <a:fld id="{6395A68A-1F0E-44FE-A897-0299837CCD8B}" type="slidenum">
              <a:rPr lang="en-US" smtClean="0"/>
              <a:t>‹#›</a:t>
            </a:fld>
            <a:endParaRPr lang="en-US"/>
          </a:p>
        </p:txBody>
      </p:sp>
    </p:spTree>
    <p:extLst>
      <p:ext uri="{BB962C8B-B14F-4D97-AF65-F5344CB8AC3E}">
        <p14:creationId xmlns:p14="http://schemas.microsoft.com/office/powerpoint/2010/main" val="2334993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7D805A-5B0C-4AA0-A244-92A3DFA660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C37084-6999-48BC-9573-1D7F631F505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CAD0B8-4703-49A9-A0C3-D73B7A85873A}"/>
              </a:ext>
            </a:extLst>
          </p:cNvPr>
          <p:cNvSpPr>
            <a:spLocks noGrp="1"/>
          </p:cNvSpPr>
          <p:nvPr>
            <p:ph type="dt" sz="half" idx="10"/>
          </p:nvPr>
        </p:nvSpPr>
        <p:spPr/>
        <p:txBody>
          <a:bodyPr/>
          <a:lstStyle/>
          <a:p>
            <a:fld id="{286A1911-DD16-4328-86F5-7DC51118A0DB}" type="datetimeFigureOut">
              <a:rPr lang="en-US" smtClean="0"/>
              <a:t>2/5/2019</a:t>
            </a:fld>
            <a:endParaRPr lang="en-US"/>
          </a:p>
        </p:txBody>
      </p:sp>
      <p:sp>
        <p:nvSpPr>
          <p:cNvPr id="5" name="Footer Placeholder 4">
            <a:extLst>
              <a:ext uri="{FF2B5EF4-FFF2-40B4-BE49-F238E27FC236}">
                <a16:creationId xmlns:a16="http://schemas.microsoft.com/office/drawing/2014/main" id="{684AE019-062B-469C-A88C-11D79724AD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4EE0F8-F111-4BD6-8EDE-E94F493EE63C}"/>
              </a:ext>
            </a:extLst>
          </p:cNvPr>
          <p:cNvSpPr>
            <a:spLocks noGrp="1"/>
          </p:cNvSpPr>
          <p:nvPr>
            <p:ph type="sldNum" sz="quarter" idx="12"/>
          </p:nvPr>
        </p:nvSpPr>
        <p:spPr/>
        <p:txBody>
          <a:bodyPr/>
          <a:lstStyle/>
          <a:p>
            <a:fld id="{6395A68A-1F0E-44FE-A897-0299837CCD8B}" type="slidenum">
              <a:rPr lang="en-US" smtClean="0"/>
              <a:t>‹#›</a:t>
            </a:fld>
            <a:endParaRPr lang="en-US"/>
          </a:p>
        </p:txBody>
      </p:sp>
    </p:spTree>
    <p:extLst>
      <p:ext uri="{BB962C8B-B14F-4D97-AF65-F5344CB8AC3E}">
        <p14:creationId xmlns:p14="http://schemas.microsoft.com/office/powerpoint/2010/main" val="370182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24168-13E8-4024-ADA8-E31BC5EAD4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A5AB38-563A-4F99-BFC7-544D626E610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E84054-4312-4B56-93AC-8762F281DFE8}"/>
              </a:ext>
            </a:extLst>
          </p:cNvPr>
          <p:cNvSpPr>
            <a:spLocks noGrp="1"/>
          </p:cNvSpPr>
          <p:nvPr>
            <p:ph type="dt" sz="half" idx="10"/>
          </p:nvPr>
        </p:nvSpPr>
        <p:spPr/>
        <p:txBody>
          <a:bodyPr/>
          <a:lstStyle/>
          <a:p>
            <a:fld id="{286A1911-DD16-4328-86F5-7DC51118A0DB}" type="datetimeFigureOut">
              <a:rPr lang="en-US" smtClean="0"/>
              <a:t>2/5/2019</a:t>
            </a:fld>
            <a:endParaRPr lang="en-US"/>
          </a:p>
        </p:txBody>
      </p:sp>
      <p:sp>
        <p:nvSpPr>
          <p:cNvPr id="5" name="Footer Placeholder 4">
            <a:extLst>
              <a:ext uri="{FF2B5EF4-FFF2-40B4-BE49-F238E27FC236}">
                <a16:creationId xmlns:a16="http://schemas.microsoft.com/office/drawing/2014/main" id="{5250A275-ED14-4D9C-B77A-1AC590A3A1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565CA1-EF4C-4D7B-901A-E0757CAC9B26}"/>
              </a:ext>
            </a:extLst>
          </p:cNvPr>
          <p:cNvSpPr>
            <a:spLocks noGrp="1"/>
          </p:cNvSpPr>
          <p:nvPr>
            <p:ph type="sldNum" sz="quarter" idx="12"/>
          </p:nvPr>
        </p:nvSpPr>
        <p:spPr/>
        <p:txBody>
          <a:bodyPr/>
          <a:lstStyle/>
          <a:p>
            <a:fld id="{6395A68A-1F0E-44FE-A897-0299837CCD8B}" type="slidenum">
              <a:rPr lang="en-US" smtClean="0"/>
              <a:t>‹#›</a:t>
            </a:fld>
            <a:endParaRPr lang="en-US"/>
          </a:p>
        </p:txBody>
      </p:sp>
    </p:spTree>
    <p:extLst>
      <p:ext uri="{BB962C8B-B14F-4D97-AF65-F5344CB8AC3E}">
        <p14:creationId xmlns:p14="http://schemas.microsoft.com/office/powerpoint/2010/main" val="3771903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EB902-3732-4086-B73B-E6D00C9866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E8F8958-FA1E-46F1-8E4C-BE2A56B330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B999374-982E-4AD4-97A9-C6C0C4F4DB33}"/>
              </a:ext>
            </a:extLst>
          </p:cNvPr>
          <p:cNvSpPr>
            <a:spLocks noGrp="1"/>
          </p:cNvSpPr>
          <p:nvPr>
            <p:ph type="dt" sz="half" idx="10"/>
          </p:nvPr>
        </p:nvSpPr>
        <p:spPr/>
        <p:txBody>
          <a:bodyPr/>
          <a:lstStyle/>
          <a:p>
            <a:fld id="{286A1911-DD16-4328-86F5-7DC51118A0DB}" type="datetimeFigureOut">
              <a:rPr lang="en-US" smtClean="0"/>
              <a:t>2/5/2019</a:t>
            </a:fld>
            <a:endParaRPr lang="en-US"/>
          </a:p>
        </p:txBody>
      </p:sp>
      <p:sp>
        <p:nvSpPr>
          <p:cNvPr id="5" name="Footer Placeholder 4">
            <a:extLst>
              <a:ext uri="{FF2B5EF4-FFF2-40B4-BE49-F238E27FC236}">
                <a16:creationId xmlns:a16="http://schemas.microsoft.com/office/drawing/2014/main" id="{632784D8-FF72-41A2-A124-EF108A52D8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23D419-AA69-4EEC-86C6-35E3E435F4C6}"/>
              </a:ext>
            </a:extLst>
          </p:cNvPr>
          <p:cNvSpPr>
            <a:spLocks noGrp="1"/>
          </p:cNvSpPr>
          <p:nvPr>
            <p:ph type="sldNum" sz="quarter" idx="12"/>
          </p:nvPr>
        </p:nvSpPr>
        <p:spPr/>
        <p:txBody>
          <a:bodyPr/>
          <a:lstStyle/>
          <a:p>
            <a:fld id="{6395A68A-1F0E-44FE-A897-0299837CCD8B}" type="slidenum">
              <a:rPr lang="en-US" smtClean="0"/>
              <a:t>‹#›</a:t>
            </a:fld>
            <a:endParaRPr lang="en-US"/>
          </a:p>
        </p:txBody>
      </p:sp>
    </p:spTree>
    <p:extLst>
      <p:ext uri="{BB962C8B-B14F-4D97-AF65-F5344CB8AC3E}">
        <p14:creationId xmlns:p14="http://schemas.microsoft.com/office/powerpoint/2010/main" val="911560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C192E-F7FE-45B3-A639-F70EA64B95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FB6D9-42FA-4C42-B472-D4F15E7E570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E3C5B6-A1A9-4E9F-B888-0F2A8AC9E58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FE10456-0D5A-4FD5-A77A-C928F9D3D12C}"/>
              </a:ext>
            </a:extLst>
          </p:cNvPr>
          <p:cNvSpPr>
            <a:spLocks noGrp="1"/>
          </p:cNvSpPr>
          <p:nvPr>
            <p:ph type="dt" sz="half" idx="10"/>
          </p:nvPr>
        </p:nvSpPr>
        <p:spPr/>
        <p:txBody>
          <a:bodyPr/>
          <a:lstStyle/>
          <a:p>
            <a:fld id="{286A1911-DD16-4328-86F5-7DC51118A0DB}" type="datetimeFigureOut">
              <a:rPr lang="en-US" smtClean="0"/>
              <a:t>2/5/2019</a:t>
            </a:fld>
            <a:endParaRPr lang="en-US"/>
          </a:p>
        </p:txBody>
      </p:sp>
      <p:sp>
        <p:nvSpPr>
          <p:cNvPr id="6" name="Footer Placeholder 5">
            <a:extLst>
              <a:ext uri="{FF2B5EF4-FFF2-40B4-BE49-F238E27FC236}">
                <a16:creationId xmlns:a16="http://schemas.microsoft.com/office/drawing/2014/main" id="{517ACF11-76CC-4F20-8B81-D959977AF7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A2D6C4-55F5-41AC-93F3-D83852135984}"/>
              </a:ext>
            </a:extLst>
          </p:cNvPr>
          <p:cNvSpPr>
            <a:spLocks noGrp="1"/>
          </p:cNvSpPr>
          <p:nvPr>
            <p:ph type="sldNum" sz="quarter" idx="12"/>
          </p:nvPr>
        </p:nvSpPr>
        <p:spPr/>
        <p:txBody>
          <a:bodyPr/>
          <a:lstStyle/>
          <a:p>
            <a:fld id="{6395A68A-1F0E-44FE-A897-0299837CCD8B}" type="slidenum">
              <a:rPr lang="en-US" smtClean="0"/>
              <a:t>‹#›</a:t>
            </a:fld>
            <a:endParaRPr lang="en-US"/>
          </a:p>
        </p:txBody>
      </p:sp>
    </p:spTree>
    <p:extLst>
      <p:ext uri="{BB962C8B-B14F-4D97-AF65-F5344CB8AC3E}">
        <p14:creationId xmlns:p14="http://schemas.microsoft.com/office/powerpoint/2010/main" val="4162826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9F81A-1492-44AD-A861-9586D309163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955D01D-3A64-4D8E-BC96-465F44BA0F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D2B241D-D444-4B4F-87C1-58AC32A0442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125E64B-AD18-4622-9C5B-012F73C888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0BC2D93-51BD-4CE2-98BB-FEBE439E72F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C28AF2-CA84-4238-8ECE-60D123447A0D}"/>
              </a:ext>
            </a:extLst>
          </p:cNvPr>
          <p:cNvSpPr>
            <a:spLocks noGrp="1"/>
          </p:cNvSpPr>
          <p:nvPr>
            <p:ph type="dt" sz="half" idx="10"/>
          </p:nvPr>
        </p:nvSpPr>
        <p:spPr/>
        <p:txBody>
          <a:bodyPr/>
          <a:lstStyle/>
          <a:p>
            <a:fld id="{286A1911-DD16-4328-86F5-7DC51118A0DB}" type="datetimeFigureOut">
              <a:rPr lang="en-US" smtClean="0"/>
              <a:t>2/5/2019</a:t>
            </a:fld>
            <a:endParaRPr lang="en-US"/>
          </a:p>
        </p:txBody>
      </p:sp>
      <p:sp>
        <p:nvSpPr>
          <p:cNvPr id="8" name="Footer Placeholder 7">
            <a:extLst>
              <a:ext uri="{FF2B5EF4-FFF2-40B4-BE49-F238E27FC236}">
                <a16:creationId xmlns:a16="http://schemas.microsoft.com/office/drawing/2014/main" id="{668CA658-DB68-438A-A49B-DAB02E77C14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AD2E97B-AB24-4147-9770-5A6AEC5F0EC8}"/>
              </a:ext>
            </a:extLst>
          </p:cNvPr>
          <p:cNvSpPr>
            <a:spLocks noGrp="1"/>
          </p:cNvSpPr>
          <p:nvPr>
            <p:ph type="sldNum" sz="quarter" idx="12"/>
          </p:nvPr>
        </p:nvSpPr>
        <p:spPr/>
        <p:txBody>
          <a:bodyPr/>
          <a:lstStyle/>
          <a:p>
            <a:fld id="{6395A68A-1F0E-44FE-A897-0299837CCD8B}" type="slidenum">
              <a:rPr lang="en-US" smtClean="0"/>
              <a:t>‹#›</a:t>
            </a:fld>
            <a:endParaRPr lang="en-US"/>
          </a:p>
        </p:txBody>
      </p:sp>
    </p:spTree>
    <p:extLst>
      <p:ext uri="{BB962C8B-B14F-4D97-AF65-F5344CB8AC3E}">
        <p14:creationId xmlns:p14="http://schemas.microsoft.com/office/powerpoint/2010/main" val="2027393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68874-D48E-4A21-A494-D9978B01E2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06FFA7-F24D-4C26-AB16-902B05718557}"/>
              </a:ext>
            </a:extLst>
          </p:cNvPr>
          <p:cNvSpPr>
            <a:spLocks noGrp="1"/>
          </p:cNvSpPr>
          <p:nvPr>
            <p:ph type="dt" sz="half" idx="10"/>
          </p:nvPr>
        </p:nvSpPr>
        <p:spPr/>
        <p:txBody>
          <a:bodyPr/>
          <a:lstStyle/>
          <a:p>
            <a:fld id="{286A1911-DD16-4328-86F5-7DC51118A0DB}" type="datetimeFigureOut">
              <a:rPr lang="en-US" smtClean="0"/>
              <a:t>2/5/2019</a:t>
            </a:fld>
            <a:endParaRPr lang="en-US"/>
          </a:p>
        </p:txBody>
      </p:sp>
      <p:sp>
        <p:nvSpPr>
          <p:cNvPr id="4" name="Footer Placeholder 3">
            <a:extLst>
              <a:ext uri="{FF2B5EF4-FFF2-40B4-BE49-F238E27FC236}">
                <a16:creationId xmlns:a16="http://schemas.microsoft.com/office/drawing/2014/main" id="{29C869B5-89CA-4D23-B1A0-48A259AF21A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425A4F-6351-4EB3-BDF8-A387B61005A7}"/>
              </a:ext>
            </a:extLst>
          </p:cNvPr>
          <p:cNvSpPr>
            <a:spLocks noGrp="1"/>
          </p:cNvSpPr>
          <p:nvPr>
            <p:ph type="sldNum" sz="quarter" idx="12"/>
          </p:nvPr>
        </p:nvSpPr>
        <p:spPr/>
        <p:txBody>
          <a:bodyPr/>
          <a:lstStyle/>
          <a:p>
            <a:fld id="{6395A68A-1F0E-44FE-A897-0299837CCD8B}" type="slidenum">
              <a:rPr lang="en-US" smtClean="0"/>
              <a:t>‹#›</a:t>
            </a:fld>
            <a:endParaRPr lang="en-US"/>
          </a:p>
        </p:txBody>
      </p:sp>
    </p:spTree>
    <p:extLst>
      <p:ext uri="{BB962C8B-B14F-4D97-AF65-F5344CB8AC3E}">
        <p14:creationId xmlns:p14="http://schemas.microsoft.com/office/powerpoint/2010/main" val="2146308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73A75F-6B89-40A2-B86B-2DE47C925A4B}"/>
              </a:ext>
            </a:extLst>
          </p:cNvPr>
          <p:cNvSpPr>
            <a:spLocks noGrp="1"/>
          </p:cNvSpPr>
          <p:nvPr>
            <p:ph type="dt" sz="half" idx="10"/>
          </p:nvPr>
        </p:nvSpPr>
        <p:spPr/>
        <p:txBody>
          <a:bodyPr/>
          <a:lstStyle/>
          <a:p>
            <a:fld id="{286A1911-DD16-4328-86F5-7DC51118A0DB}" type="datetimeFigureOut">
              <a:rPr lang="en-US" smtClean="0"/>
              <a:t>2/5/2019</a:t>
            </a:fld>
            <a:endParaRPr lang="en-US"/>
          </a:p>
        </p:txBody>
      </p:sp>
      <p:sp>
        <p:nvSpPr>
          <p:cNvPr id="3" name="Footer Placeholder 2">
            <a:extLst>
              <a:ext uri="{FF2B5EF4-FFF2-40B4-BE49-F238E27FC236}">
                <a16:creationId xmlns:a16="http://schemas.microsoft.com/office/drawing/2014/main" id="{1E973B14-03B7-436F-975E-B43DB63CED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F39A36-BC27-43D2-8BBD-382F2FD7639E}"/>
              </a:ext>
            </a:extLst>
          </p:cNvPr>
          <p:cNvSpPr>
            <a:spLocks noGrp="1"/>
          </p:cNvSpPr>
          <p:nvPr>
            <p:ph type="sldNum" sz="quarter" idx="12"/>
          </p:nvPr>
        </p:nvSpPr>
        <p:spPr/>
        <p:txBody>
          <a:bodyPr/>
          <a:lstStyle/>
          <a:p>
            <a:fld id="{6395A68A-1F0E-44FE-A897-0299837CCD8B}" type="slidenum">
              <a:rPr lang="en-US" smtClean="0"/>
              <a:t>‹#›</a:t>
            </a:fld>
            <a:endParaRPr lang="en-US"/>
          </a:p>
        </p:txBody>
      </p:sp>
    </p:spTree>
    <p:extLst>
      <p:ext uri="{BB962C8B-B14F-4D97-AF65-F5344CB8AC3E}">
        <p14:creationId xmlns:p14="http://schemas.microsoft.com/office/powerpoint/2010/main" val="50209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6B1B3-60EC-484B-BCA2-3C057456D0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A3BFB0-2699-4D21-BDC6-0410C7AC93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1572F74-A616-4BF5-9A0F-705193F834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A85F355-3E4A-449A-969C-3FCACDC6021B}"/>
              </a:ext>
            </a:extLst>
          </p:cNvPr>
          <p:cNvSpPr>
            <a:spLocks noGrp="1"/>
          </p:cNvSpPr>
          <p:nvPr>
            <p:ph type="dt" sz="half" idx="10"/>
          </p:nvPr>
        </p:nvSpPr>
        <p:spPr/>
        <p:txBody>
          <a:bodyPr/>
          <a:lstStyle/>
          <a:p>
            <a:fld id="{286A1911-DD16-4328-86F5-7DC51118A0DB}" type="datetimeFigureOut">
              <a:rPr lang="en-US" smtClean="0"/>
              <a:t>2/5/2019</a:t>
            </a:fld>
            <a:endParaRPr lang="en-US"/>
          </a:p>
        </p:txBody>
      </p:sp>
      <p:sp>
        <p:nvSpPr>
          <p:cNvPr id="6" name="Footer Placeholder 5">
            <a:extLst>
              <a:ext uri="{FF2B5EF4-FFF2-40B4-BE49-F238E27FC236}">
                <a16:creationId xmlns:a16="http://schemas.microsoft.com/office/drawing/2014/main" id="{DA46A346-2D61-427B-B80A-18883474F2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6E038F-5911-4588-BA34-97778498D922}"/>
              </a:ext>
            </a:extLst>
          </p:cNvPr>
          <p:cNvSpPr>
            <a:spLocks noGrp="1"/>
          </p:cNvSpPr>
          <p:nvPr>
            <p:ph type="sldNum" sz="quarter" idx="12"/>
          </p:nvPr>
        </p:nvSpPr>
        <p:spPr/>
        <p:txBody>
          <a:bodyPr/>
          <a:lstStyle/>
          <a:p>
            <a:fld id="{6395A68A-1F0E-44FE-A897-0299837CCD8B}" type="slidenum">
              <a:rPr lang="en-US" smtClean="0"/>
              <a:t>‹#›</a:t>
            </a:fld>
            <a:endParaRPr lang="en-US"/>
          </a:p>
        </p:txBody>
      </p:sp>
    </p:spTree>
    <p:extLst>
      <p:ext uri="{BB962C8B-B14F-4D97-AF65-F5344CB8AC3E}">
        <p14:creationId xmlns:p14="http://schemas.microsoft.com/office/powerpoint/2010/main" val="1785113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562B4-6131-4AD7-9B64-BDAF1685AB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A7AFF6-E41F-4BAE-9CFE-28BC13E0D0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577919D-697B-4166-9BD2-294A6BBB30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3C560E-0059-46D5-9111-01B7F16EBA61}"/>
              </a:ext>
            </a:extLst>
          </p:cNvPr>
          <p:cNvSpPr>
            <a:spLocks noGrp="1"/>
          </p:cNvSpPr>
          <p:nvPr>
            <p:ph type="dt" sz="half" idx="10"/>
          </p:nvPr>
        </p:nvSpPr>
        <p:spPr/>
        <p:txBody>
          <a:bodyPr/>
          <a:lstStyle/>
          <a:p>
            <a:fld id="{286A1911-DD16-4328-86F5-7DC51118A0DB}" type="datetimeFigureOut">
              <a:rPr lang="en-US" smtClean="0"/>
              <a:t>2/5/2019</a:t>
            </a:fld>
            <a:endParaRPr lang="en-US"/>
          </a:p>
        </p:txBody>
      </p:sp>
      <p:sp>
        <p:nvSpPr>
          <p:cNvPr id="6" name="Footer Placeholder 5">
            <a:extLst>
              <a:ext uri="{FF2B5EF4-FFF2-40B4-BE49-F238E27FC236}">
                <a16:creationId xmlns:a16="http://schemas.microsoft.com/office/drawing/2014/main" id="{F2EC6D20-1303-4DBB-A06C-FD5489D3B9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023568-9E62-49E4-9D01-567AF9904EFB}"/>
              </a:ext>
            </a:extLst>
          </p:cNvPr>
          <p:cNvSpPr>
            <a:spLocks noGrp="1"/>
          </p:cNvSpPr>
          <p:nvPr>
            <p:ph type="sldNum" sz="quarter" idx="12"/>
          </p:nvPr>
        </p:nvSpPr>
        <p:spPr/>
        <p:txBody>
          <a:bodyPr/>
          <a:lstStyle/>
          <a:p>
            <a:fld id="{6395A68A-1F0E-44FE-A897-0299837CCD8B}" type="slidenum">
              <a:rPr lang="en-US" smtClean="0"/>
              <a:t>‹#›</a:t>
            </a:fld>
            <a:endParaRPr lang="en-US"/>
          </a:p>
        </p:txBody>
      </p:sp>
    </p:spTree>
    <p:extLst>
      <p:ext uri="{BB962C8B-B14F-4D97-AF65-F5344CB8AC3E}">
        <p14:creationId xmlns:p14="http://schemas.microsoft.com/office/powerpoint/2010/main" val="4069170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276B8B-BCAF-4BAE-8983-CD4367E1C6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E40E24-AA6B-493A-AD89-5090D8D9F3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CC2F80-9B6F-41ED-83C9-807EAE8678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6A1911-DD16-4328-86F5-7DC51118A0DB}" type="datetimeFigureOut">
              <a:rPr lang="en-US" smtClean="0"/>
              <a:t>2/5/2019</a:t>
            </a:fld>
            <a:endParaRPr lang="en-US"/>
          </a:p>
        </p:txBody>
      </p:sp>
      <p:sp>
        <p:nvSpPr>
          <p:cNvPr id="5" name="Footer Placeholder 4">
            <a:extLst>
              <a:ext uri="{FF2B5EF4-FFF2-40B4-BE49-F238E27FC236}">
                <a16:creationId xmlns:a16="http://schemas.microsoft.com/office/drawing/2014/main" id="{A6125E18-D5D1-4698-BE78-0CBA242BAA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06AF930-5710-427C-B63C-B41F5DE107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95A68A-1F0E-44FE-A897-0299837CCD8B}" type="slidenum">
              <a:rPr lang="en-US" smtClean="0"/>
              <a:t>‹#›</a:t>
            </a:fld>
            <a:endParaRPr lang="en-US"/>
          </a:p>
        </p:txBody>
      </p:sp>
    </p:spTree>
    <p:extLst>
      <p:ext uri="{BB962C8B-B14F-4D97-AF65-F5344CB8AC3E}">
        <p14:creationId xmlns:p14="http://schemas.microsoft.com/office/powerpoint/2010/main" val="3718055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5473F-A36A-4779-BD28-4669A536DF1D}"/>
              </a:ext>
            </a:extLst>
          </p:cNvPr>
          <p:cNvSpPr>
            <a:spLocks noGrp="1"/>
          </p:cNvSpPr>
          <p:nvPr>
            <p:ph type="ctrTitle"/>
          </p:nvPr>
        </p:nvSpPr>
        <p:spPr>
          <a:xfrm>
            <a:off x="1348902" y="0"/>
            <a:ext cx="9144000" cy="2387600"/>
          </a:xfrm>
        </p:spPr>
        <p:txBody>
          <a:bodyPr/>
          <a:lstStyle/>
          <a:p>
            <a:r>
              <a:rPr lang="en-US" sz="12500" b="1" dirty="0">
                <a:solidFill>
                  <a:schemeClr val="accent1">
                    <a:lumMod val="75000"/>
                  </a:schemeClr>
                </a:solidFill>
              </a:rPr>
              <a:t>USPC</a:t>
            </a:r>
            <a:r>
              <a:rPr lang="en-US" dirty="0"/>
              <a:t> </a:t>
            </a:r>
          </a:p>
        </p:txBody>
      </p:sp>
      <p:sp>
        <p:nvSpPr>
          <p:cNvPr id="3" name="Subtitle 2">
            <a:extLst>
              <a:ext uri="{FF2B5EF4-FFF2-40B4-BE49-F238E27FC236}">
                <a16:creationId xmlns:a16="http://schemas.microsoft.com/office/drawing/2014/main" id="{C8BA95AC-A2C7-4707-B65D-BE4F1D1AEC05}"/>
              </a:ext>
            </a:extLst>
          </p:cNvPr>
          <p:cNvSpPr>
            <a:spLocks noGrp="1"/>
          </p:cNvSpPr>
          <p:nvPr>
            <p:ph type="subTitle" idx="1"/>
          </p:nvPr>
        </p:nvSpPr>
        <p:spPr>
          <a:xfrm>
            <a:off x="4182894" y="2287401"/>
            <a:ext cx="7934528" cy="3792385"/>
          </a:xfrm>
        </p:spPr>
        <p:txBody>
          <a:bodyPr>
            <a:noAutofit/>
          </a:bodyPr>
          <a:lstStyle/>
          <a:p>
            <a:r>
              <a:rPr lang="en-US" sz="7200" b="1" dirty="0"/>
              <a:t>ACTIVITY CHANGES </a:t>
            </a:r>
          </a:p>
          <a:p>
            <a:r>
              <a:rPr lang="en-US" sz="7200" b="1" dirty="0"/>
              <a:t>AND</a:t>
            </a:r>
          </a:p>
          <a:p>
            <a:r>
              <a:rPr lang="en-US" sz="7200" b="1" dirty="0"/>
              <a:t> INFO</a:t>
            </a:r>
          </a:p>
        </p:txBody>
      </p:sp>
      <p:pic>
        <p:nvPicPr>
          <p:cNvPr id="9218" name="Picture 2" descr="http://www.clker.com/cliparts/2/c/d/1/138738716550178913cartoon_horse.svg.hi.png">
            <a:extLst>
              <a:ext uri="{FF2B5EF4-FFF2-40B4-BE49-F238E27FC236}">
                <a16:creationId xmlns:a16="http://schemas.microsoft.com/office/drawing/2014/main" id="{FD47E880-6395-4D5B-A213-5462100C3D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729" y="1125369"/>
            <a:ext cx="4857750" cy="565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3058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A06D48D-11DD-4E8E-B678-13EB8DF763E5}"/>
              </a:ext>
            </a:extLst>
          </p:cNvPr>
          <p:cNvSpPr txBox="1"/>
          <p:nvPr/>
        </p:nvSpPr>
        <p:spPr>
          <a:xfrm>
            <a:off x="-809560" y="-867598"/>
            <a:ext cx="14089099" cy="7735537"/>
          </a:xfrm>
          <a:prstGeom prst="rect">
            <a:avLst/>
          </a:prstGeom>
          <a:noFill/>
        </p:spPr>
        <p:txBody>
          <a:bodyPr wrap="square" rtlCol="0">
            <a:spAutoFit/>
          </a:bodyPr>
          <a:lstStyle/>
          <a:p>
            <a:endParaRPr lang="en-US" dirty="0"/>
          </a:p>
        </p:txBody>
      </p:sp>
      <p:graphicFrame>
        <p:nvGraphicFramePr>
          <p:cNvPr id="6" name="Table 5">
            <a:extLst>
              <a:ext uri="{FF2B5EF4-FFF2-40B4-BE49-F238E27FC236}">
                <a16:creationId xmlns:a16="http://schemas.microsoft.com/office/drawing/2014/main" id="{551D90C5-C017-4933-B113-E229A90236F9}"/>
              </a:ext>
            </a:extLst>
          </p:cNvPr>
          <p:cNvGraphicFramePr>
            <a:graphicFrameLocks noGrp="1"/>
          </p:cNvGraphicFramePr>
          <p:nvPr>
            <p:extLst>
              <p:ext uri="{D42A27DB-BD31-4B8C-83A1-F6EECF244321}">
                <p14:modId xmlns:p14="http://schemas.microsoft.com/office/powerpoint/2010/main" val="566184509"/>
              </p:ext>
            </p:extLst>
          </p:nvPr>
        </p:nvGraphicFramePr>
        <p:xfrm>
          <a:off x="660987" y="931732"/>
          <a:ext cx="10870026" cy="5673348"/>
        </p:xfrm>
        <a:graphic>
          <a:graphicData uri="http://schemas.openxmlformats.org/drawingml/2006/table">
            <a:tbl>
              <a:tblPr firstRow="1" firstCol="1" bandRow="1">
                <a:tableStyleId>{21E4AEA4-8DFA-4A89-87EB-49C32662AFE0}</a:tableStyleId>
              </a:tblPr>
              <a:tblGrid>
                <a:gridCol w="682399">
                  <a:extLst>
                    <a:ext uri="{9D8B030D-6E8A-4147-A177-3AD203B41FA5}">
                      <a16:colId xmlns:a16="http://schemas.microsoft.com/office/drawing/2014/main" val="3798340451"/>
                    </a:ext>
                  </a:extLst>
                </a:gridCol>
                <a:gridCol w="969725">
                  <a:extLst>
                    <a:ext uri="{9D8B030D-6E8A-4147-A177-3AD203B41FA5}">
                      <a16:colId xmlns:a16="http://schemas.microsoft.com/office/drawing/2014/main" val="322232895"/>
                    </a:ext>
                  </a:extLst>
                </a:gridCol>
                <a:gridCol w="1831703">
                  <a:extLst>
                    <a:ext uri="{9D8B030D-6E8A-4147-A177-3AD203B41FA5}">
                      <a16:colId xmlns:a16="http://schemas.microsoft.com/office/drawing/2014/main" val="1413466381"/>
                    </a:ext>
                  </a:extLst>
                </a:gridCol>
                <a:gridCol w="2154945">
                  <a:extLst>
                    <a:ext uri="{9D8B030D-6E8A-4147-A177-3AD203B41FA5}">
                      <a16:colId xmlns:a16="http://schemas.microsoft.com/office/drawing/2014/main" val="1102276133"/>
                    </a:ext>
                  </a:extLst>
                </a:gridCol>
                <a:gridCol w="2226777">
                  <a:extLst>
                    <a:ext uri="{9D8B030D-6E8A-4147-A177-3AD203B41FA5}">
                      <a16:colId xmlns:a16="http://schemas.microsoft.com/office/drawing/2014/main" val="507110074"/>
                    </a:ext>
                  </a:extLst>
                </a:gridCol>
                <a:gridCol w="2226777">
                  <a:extLst>
                    <a:ext uri="{9D8B030D-6E8A-4147-A177-3AD203B41FA5}">
                      <a16:colId xmlns:a16="http://schemas.microsoft.com/office/drawing/2014/main" val="446115200"/>
                    </a:ext>
                  </a:extLst>
                </a:gridCol>
                <a:gridCol w="682399">
                  <a:extLst>
                    <a:ext uri="{9D8B030D-6E8A-4147-A177-3AD203B41FA5}">
                      <a16:colId xmlns:a16="http://schemas.microsoft.com/office/drawing/2014/main" val="1778672504"/>
                    </a:ext>
                  </a:extLst>
                </a:gridCol>
                <a:gridCol w="95301">
                  <a:extLst>
                    <a:ext uri="{9D8B030D-6E8A-4147-A177-3AD203B41FA5}">
                      <a16:colId xmlns:a16="http://schemas.microsoft.com/office/drawing/2014/main" val="3096051671"/>
                    </a:ext>
                  </a:extLst>
                </a:gridCol>
              </a:tblGrid>
              <a:tr h="471324">
                <a:tc>
                  <a:txBody>
                    <a:bodyPr/>
                    <a:lstStyle/>
                    <a:p>
                      <a:pPr marL="0" marR="0" algn="ctr">
                        <a:spcBef>
                          <a:spcPts val="0"/>
                        </a:spcBef>
                        <a:spcAft>
                          <a:spcPts val="0"/>
                        </a:spcAft>
                      </a:pPr>
                      <a:r>
                        <a:rPr lang="en-US" sz="900">
                          <a:effectLst/>
                        </a:rPr>
                        <a:t>Level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tc>
                <a:tc>
                  <a:txBody>
                    <a:bodyPr/>
                    <a:lstStyle/>
                    <a:p>
                      <a:pPr marL="0" marR="0" algn="ctr">
                        <a:spcBef>
                          <a:spcPts val="0"/>
                        </a:spcBef>
                        <a:spcAft>
                          <a:spcPts val="0"/>
                        </a:spcAft>
                      </a:pPr>
                      <a:r>
                        <a:rPr lang="en-US" sz="900">
                          <a:effectLst/>
                        </a:rPr>
                        <a:t>Division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tc>
                <a:tc>
                  <a:txBody>
                    <a:bodyPr/>
                    <a:lstStyle/>
                    <a:p>
                      <a:pPr marL="0" marR="0" algn="ctr">
                        <a:spcBef>
                          <a:spcPts val="0"/>
                        </a:spcBef>
                        <a:spcAft>
                          <a:spcPts val="0"/>
                        </a:spcAft>
                      </a:pPr>
                      <a:r>
                        <a:rPr lang="en-US" sz="900">
                          <a:effectLst/>
                        </a:rPr>
                        <a:t>Minimum Age and Certification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tc>
                <a:tc>
                  <a:txBody>
                    <a:bodyPr/>
                    <a:lstStyle/>
                    <a:p>
                      <a:pPr marL="0" marR="0" algn="ctr">
                        <a:spcBef>
                          <a:spcPts val="0"/>
                        </a:spcBef>
                        <a:spcAft>
                          <a:spcPts val="0"/>
                        </a:spcAft>
                      </a:pPr>
                      <a:r>
                        <a:rPr lang="en-US" sz="900">
                          <a:effectLst/>
                        </a:rPr>
                        <a:t>Eligibility Requirements</a:t>
                      </a:r>
                      <a:endParaRPr lang="en-US" sz="800">
                        <a:effectLst/>
                      </a:endParaRPr>
                    </a:p>
                    <a:p>
                      <a:pPr marL="0" marR="0" algn="ctr">
                        <a:spcBef>
                          <a:spcPts val="0"/>
                        </a:spcBef>
                        <a:spcAft>
                          <a:spcPts val="0"/>
                        </a:spcAft>
                      </a:pPr>
                      <a:r>
                        <a:rPr lang="en-US" sz="900">
                          <a:effectLst/>
                        </a:rPr>
                        <a:t>12 months preceding closing date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tc>
                <a:tc>
                  <a:txBody>
                    <a:bodyPr/>
                    <a:lstStyle/>
                    <a:p>
                      <a:pPr marL="0" marR="0" algn="ctr">
                        <a:spcBef>
                          <a:spcPts val="0"/>
                        </a:spcBef>
                        <a:spcAft>
                          <a:spcPts val="0"/>
                        </a:spcAft>
                      </a:pPr>
                      <a:r>
                        <a:rPr lang="en-US" sz="900" dirty="0">
                          <a:effectLst/>
                        </a:rPr>
                        <a:t>If no Standard Regional Rally </a:t>
                      </a:r>
                      <a:endParaRPr lang="en-US" sz="800" dirty="0">
                        <a:effectLst/>
                      </a:endParaRPr>
                    </a:p>
                    <a:p>
                      <a:pPr marL="0" marR="0" algn="ctr">
                        <a:spcBef>
                          <a:spcPts val="0"/>
                        </a:spcBef>
                        <a:spcAft>
                          <a:spcPts val="0"/>
                        </a:spcAft>
                      </a:pPr>
                      <a:r>
                        <a:rPr lang="en-US" sz="900" dirty="0">
                          <a:effectLst/>
                        </a:rPr>
                        <a:t>is available in discipline.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tc>
                <a:tc>
                  <a:txBody>
                    <a:bodyPr/>
                    <a:lstStyle/>
                    <a:p>
                      <a:pPr marL="0" marR="0" algn="ctr">
                        <a:spcBef>
                          <a:spcPts val="0"/>
                        </a:spcBef>
                        <a:spcAft>
                          <a:spcPts val="0"/>
                        </a:spcAft>
                      </a:pPr>
                      <a:r>
                        <a:rPr lang="en-US" sz="900">
                          <a:effectLst/>
                        </a:rPr>
                        <a:t>If no Modified Region Rally </a:t>
                      </a:r>
                      <a:endParaRPr lang="en-US" sz="800">
                        <a:effectLst/>
                      </a:endParaRPr>
                    </a:p>
                    <a:p>
                      <a:pPr marL="0" marR="0" algn="ctr">
                        <a:spcBef>
                          <a:spcPts val="0"/>
                        </a:spcBef>
                        <a:spcAft>
                          <a:spcPts val="0"/>
                        </a:spcAft>
                      </a:pPr>
                      <a:r>
                        <a:rPr lang="en-US" sz="900">
                          <a:effectLst/>
                        </a:rPr>
                        <a:t>is available in discipline.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tc>
                <a:tc>
                  <a:txBody>
                    <a:bodyPr/>
                    <a:lstStyle/>
                    <a:p>
                      <a:pPr marL="0" marR="0">
                        <a:spcBef>
                          <a:spcPts val="0"/>
                        </a:spcBef>
                        <a:spcAft>
                          <a:spcPts val="0"/>
                        </a:spcAft>
                      </a:pPr>
                      <a:r>
                        <a:rPr lang="en-US" sz="9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tc>
                <a:tc>
                  <a:txBody>
                    <a:bodyPr/>
                    <a:lstStyle/>
                    <a:p>
                      <a:pPr marL="0" marR="0">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5520894"/>
                  </a:ext>
                </a:extLst>
              </a:tr>
              <a:tr h="174564">
                <a:tc gridSpan="8">
                  <a:txBody>
                    <a:bodyPr/>
                    <a:lstStyle/>
                    <a:p>
                      <a:pPr marL="0" marR="0">
                        <a:spcBef>
                          <a:spcPts val="0"/>
                        </a:spcBef>
                        <a:spcAft>
                          <a:spcPts val="0"/>
                        </a:spcAft>
                      </a:pPr>
                      <a:r>
                        <a:rPr lang="en-US" sz="1000">
                          <a:effectLst/>
                        </a:rPr>
                        <a:t>Dressage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48061942"/>
                  </a:ext>
                </a:extLst>
              </a:tr>
              <a:tr h="942649">
                <a:tc rowSpan="2">
                  <a:txBody>
                    <a:bodyPr/>
                    <a:lstStyle/>
                    <a:p>
                      <a:pPr marL="0" marR="0" algn="ctr">
                        <a:spcBef>
                          <a:spcPts val="0"/>
                        </a:spcBef>
                        <a:spcAft>
                          <a:spcPts val="0"/>
                        </a:spcAft>
                      </a:pPr>
                      <a:r>
                        <a:rPr lang="en-US" sz="900">
                          <a:effectLst/>
                        </a:rPr>
                        <a:t>Training</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nchor="ctr"/>
                </a:tc>
                <a:tc>
                  <a:txBody>
                    <a:bodyPr/>
                    <a:lstStyle/>
                    <a:p>
                      <a:pPr marL="0" marR="0" algn="ctr">
                        <a:spcBef>
                          <a:spcPts val="0"/>
                        </a:spcBef>
                        <a:spcAft>
                          <a:spcPts val="0"/>
                        </a:spcAft>
                      </a:pPr>
                      <a:r>
                        <a:rPr lang="en-US" sz="900">
                          <a:effectLst/>
                        </a:rPr>
                        <a:t>Modified</a:t>
                      </a:r>
                      <a:endParaRPr lang="en-US" sz="800">
                        <a:effectLst/>
                      </a:endParaRPr>
                    </a:p>
                    <a:p>
                      <a:pPr marL="0" marR="0" algn="ctr">
                        <a:spcBef>
                          <a:spcPts val="0"/>
                        </a:spcBef>
                        <a:spcAft>
                          <a:spcPts val="0"/>
                        </a:spcAft>
                      </a:pPr>
                      <a:r>
                        <a:rPr lang="en-US" sz="900">
                          <a:effectLst/>
                        </a:rPr>
                        <a:t>Championships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nchor="ctr"/>
                </a:tc>
                <a:tc>
                  <a:txBody>
                    <a:bodyPr/>
                    <a:lstStyle/>
                    <a:p>
                      <a:pPr marL="0" marR="0" algn="ctr">
                        <a:spcBef>
                          <a:spcPts val="0"/>
                        </a:spcBef>
                        <a:spcAft>
                          <a:spcPts val="0"/>
                        </a:spcAft>
                      </a:pPr>
                      <a:r>
                        <a:rPr lang="en-US" sz="900" dirty="0">
                          <a:effectLst/>
                        </a:rPr>
                        <a:t>10 years of age </a:t>
                      </a:r>
                      <a:endParaRPr lang="en-US" sz="800" dirty="0">
                        <a:effectLst/>
                      </a:endParaRPr>
                    </a:p>
                    <a:p>
                      <a:pPr marL="0" marR="0" algn="ctr">
                        <a:spcBef>
                          <a:spcPts val="0"/>
                        </a:spcBef>
                        <a:spcAft>
                          <a:spcPts val="0"/>
                        </a:spcAft>
                      </a:pPr>
                      <a:r>
                        <a:rPr lang="en-US" sz="900" dirty="0">
                          <a:effectLst/>
                        </a:rPr>
                        <a:t>&amp; </a:t>
                      </a:r>
                      <a:endParaRPr lang="en-US" sz="800" dirty="0">
                        <a:effectLst/>
                      </a:endParaRPr>
                    </a:p>
                    <a:p>
                      <a:pPr marL="0" marR="0" algn="ctr">
                        <a:spcBef>
                          <a:spcPts val="0"/>
                        </a:spcBef>
                        <a:spcAft>
                          <a:spcPts val="0"/>
                        </a:spcAft>
                      </a:pPr>
                      <a:r>
                        <a:rPr lang="en-US" sz="900" dirty="0">
                          <a:effectLst/>
                        </a:rPr>
                        <a:t>D - 2 DR/EV/Flat/HSE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nchor="ctr"/>
                </a:tc>
                <a:tc>
                  <a:txBody>
                    <a:bodyPr/>
                    <a:lstStyle/>
                    <a:p>
                      <a:pPr marL="0" marR="0">
                        <a:spcBef>
                          <a:spcPts val="0"/>
                        </a:spcBef>
                        <a:spcAft>
                          <a:spcPts val="0"/>
                        </a:spcAft>
                      </a:pPr>
                      <a:r>
                        <a:rPr lang="en-US" sz="900">
                          <a:effectLst/>
                        </a:rPr>
                        <a:t>Participate in a Standard Regional Dressage Rally. Earn a minimum score of 55% on Test 2 at level.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nchor="ctr"/>
                </a:tc>
                <a:tc>
                  <a:txBody>
                    <a:bodyPr/>
                    <a:lstStyle/>
                    <a:p>
                      <a:pPr marL="0" marR="0">
                        <a:spcBef>
                          <a:spcPts val="0"/>
                        </a:spcBef>
                        <a:spcAft>
                          <a:spcPts val="0"/>
                        </a:spcAft>
                      </a:pPr>
                      <a:r>
                        <a:rPr lang="en-US" sz="900">
                          <a:effectLst/>
                        </a:rPr>
                        <a:t>Participate in a Modified Regional Dressage Rally. Earn a minimum score of 55% on Test 2 at level.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nchor="ctr"/>
                </a:tc>
                <a:tc>
                  <a:txBody>
                    <a:bodyPr/>
                    <a:lstStyle/>
                    <a:p>
                      <a:pPr marL="0" marR="0">
                        <a:spcBef>
                          <a:spcPts val="0"/>
                        </a:spcBef>
                        <a:spcAft>
                          <a:spcPts val="0"/>
                        </a:spcAft>
                      </a:pPr>
                      <a:r>
                        <a:rPr lang="en-US" sz="900">
                          <a:effectLst/>
                        </a:rPr>
                        <a:t>Earn a minimum score of 55% on Test 2 at the competition level at a schooling or recognized show and participate in a mounted Regional Rally as rider or SM at minimum certification level.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tc>
                <a:tc>
                  <a:txBody>
                    <a:bodyPr/>
                    <a:lstStyle/>
                    <a:p>
                      <a:pPr marL="0" marR="0">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tc>
                <a:tc>
                  <a:txBody>
                    <a:bodyPr/>
                    <a:lstStyle/>
                    <a:p>
                      <a:pPr marL="0" marR="0">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681590347"/>
                  </a:ext>
                </a:extLst>
              </a:tr>
              <a:tr h="1571081">
                <a:tc vMerge="1">
                  <a:txBody>
                    <a:bodyPr/>
                    <a:lstStyle/>
                    <a:p>
                      <a:endParaRPr lang="en-US"/>
                    </a:p>
                  </a:txBody>
                  <a:tcPr/>
                </a:tc>
                <a:tc>
                  <a:txBody>
                    <a:bodyPr/>
                    <a:lstStyle/>
                    <a:p>
                      <a:pPr marL="0" marR="0" algn="ctr">
                        <a:spcBef>
                          <a:spcPts val="0"/>
                        </a:spcBef>
                        <a:spcAft>
                          <a:spcPts val="0"/>
                        </a:spcAft>
                      </a:pPr>
                      <a:r>
                        <a:rPr lang="en-US" sz="900">
                          <a:effectLst/>
                        </a:rPr>
                        <a:t>Championships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nchor="ctr"/>
                </a:tc>
                <a:tc>
                  <a:txBody>
                    <a:bodyPr/>
                    <a:lstStyle/>
                    <a:p>
                      <a:pPr marL="0" marR="0" algn="ctr">
                        <a:spcBef>
                          <a:spcPts val="0"/>
                        </a:spcBef>
                        <a:spcAft>
                          <a:spcPts val="0"/>
                        </a:spcAft>
                      </a:pPr>
                      <a:r>
                        <a:rPr lang="en-US" sz="900" dirty="0">
                          <a:effectLst/>
                        </a:rPr>
                        <a:t>12 years of age </a:t>
                      </a:r>
                      <a:endParaRPr lang="en-US" sz="800" dirty="0">
                        <a:effectLst/>
                      </a:endParaRPr>
                    </a:p>
                    <a:p>
                      <a:pPr marL="0" marR="0" algn="ctr">
                        <a:spcBef>
                          <a:spcPts val="0"/>
                        </a:spcBef>
                        <a:spcAft>
                          <a:spcPts val="0"/>
                        </a:spcAft>
                      </a:pPr>
                      <a:r>
                        <a:rPr lang="en-US" sz="900" dirty="0">
                          <a:effectLst/>
                        </a:rPr>
                        <a:t>&amp; </a:t>
                      </a:r>
                      <a:endParaRPr lang="en-US" sz="800" dirty="0">
                        <a:effectLst/>
                      </a:endParaRPr>
                    </a:p>
                    <a:p>
                      <a:pPr marL="0" marR="0" algn="ctr">
                        <a:spcBef>
                          <a:spcPts val="0"/>
                        </a:spcBef>
                        <a:spcAft>
                          <a:spcPts val="0"/>
                        </a:spcAft>
                      </a:pPr>
                      <a:r>
                        <a:rPr lang="en-US" sz="900" dirty="0">
                          <a:effectLst/>
                        </a:rPr>
                        <a:t>C - 1 DR/EV/Flat/HSE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nchor="ctr"/>
                </a:tc>
                <a:tc>
                  <a:txBody>
                    <a:bodyPr/>
                    <a:lstStyle/>
                    <a:p>
                      <a:pPr marL="0" marR="0">
                        <a:spcBef>
                          <a:spcPts val="0"/>
                        </a:spcBef>
                        <a:spcAft>
                          <a:spcPts val="0"/>
                        </a:spcAft>
                      </a:pPr>
                      <a:r>
                        <a:rPr lang="en-US" sz="900" dirty="0">
                          <a:effectLst/>
                        </a:rPr>
                        <a:t>Complete a Standard Regional Dressage Rally. Complete Test 2, 3 and Musical Ride at level. Earn a minimum score of 60% on Test 3.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tc>
                <a:tc>
                  <a:txBody>
                    <a:bodyPr/>
                    <a:lstStyle/>
                    <a:p>
                      <a:pPr marL="0" marR="0">
                        <a:spcBef>
                          <a:spcPts val="0"/>
                        </a:spcBef>
                        <a:spcAft>
                          <a:spcPts val="0"/>
                        </a:spcAft>
                      </a:pPr>
                      <a:r>
                        <a:rPr lang="en-US" sz="900">
                          <a:effectLst/>
                        </a:rPr>
                        <a:t>Complete Test 2, 3 and Musical Ride at the competition level at a schooling show judged by a current L- program graduate (or licensed judge), or at a USEF/USDF recognized show; earn a 60% on Test 3.  Complete a mounted Regional Rally as a rider or stable manager at minimum certification level.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tc>
                <a:tc>
                  <a:txBody>
                    <a:bodyPr/>
                    <a:lstStyle/>
                    <a:p>
                      <a:pPr marL="0" marR="0">
                        <a:spcBef>
                          <a:spcPts val="0"/>
                        </a:spcBef>
                        <a:spcAft>
                          <a:spcPts val="0"/>
                        </a:spcAft>
                      </a:pPr>
                      <a:r>
                        <a:rPr lang="en-US" sz="900">
                          <a:effectLst/>
                        </a:rPr>
                        <a:t> </a:t>
                      </a:r>
                      <a:endParaRPr lang="en-US" sz="800">
                        <a:effectLst/>
                      </a:endParaRPr>
                    </a:p>
                    <a:p>
                      <a:pPr marL="0" marR="0" algn="ctr">
                        <a:spcBef>
                          <a:spcPts val="0"/>
                        </a:spcBef>
                        <a:spcAft>
                          <a:spcPts val="0"/>
                        </a:spcAft>
                      </a:pPr>
                      <a:r>
                        <a:rPr lang="en-US" sz="900">
                          <a:effectLst/>
                        </a:rPr>
                        <a:t>Not applicable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tc>
                <a:tc>
                  <a:txBody>
                    <a:bodyPr/>
                    <a:lstStyle/>
                    <a:p>
                      <a:pPr marL="0" marR="0">
                        <a:spcBef>
                          <a:spcPts val="0"/>
                        </a:spcBef>
                        <a:spcAft>
                          <a:spcPts val="0"/>
                        </a:spcAft>
                      </a:pPr>
                      <a:r>
                        <a:rPr lang="en-US" sz="9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tc>
                <a:tc>
                  <a:txBody>
                    <a:bodyPr/>
                    <a:lstStyle/>
                    <a:p>
                      <a:pPr marL="0" marR="0">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508106924"/>
                  </a:ext>
                </a:extLst>
              </a:tr>
              <a:tr h="942649">
                <a:tc rowSpan="2">
                  <a:txBody>
                    <a:bodyPr/>
                    <a:lstStyle/>
                    <a:p>
                      <a:pPr marL="0" marR="0" algn="ctr">
                        <a:spcBef>
                          <a:spcPts val="0"/>
                        </a:spcBef>
                        <a:spcAft>
                          <a:spcPts val="0"/>
                        </a:spcAft>
                      </a:pPr>
                      <a:r>
                        <a:rPr lang="en-US" sz="900">
                          <a:effectLst/>
                        </a:rPr>
                        <a:t>First Level &amp; Up</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nchor="ctr"/>
                </a:tc>
                <a:tc>
                  <a:txBody>
                    <a:bodyPr/>
                    <a:lstStyle/>
                    <a:p>
                      <a:pPr marL="0" marR="0" algn="ctr">
                        <a:spcBef>
                          <a:spcPts val="0"/>
                        </a:spcBef>
                        <a:spcAft>
                          <a:spcPts val="0"/>
                        </a:spcAft>
                      </a:pPr>
                      <a:r>
                        <a:rPr lang="en-US" sz="900">
                          <a:effectLst/>
                        </a:rPr>
                        <a:t>Modified</a:t>
                      </a:r>
                      <a:endParaRPr lang="en-US" sz="800">
                        <a:effectLst/>
                      </a:endParaRPr>
                    </a:p>
                    <a:p>
                      <a:pPr marL="0" marR="0" algn="ctr">
                        <a:spcBef>
                          <a:spcPts val="0"/>
                        </a:spcBef>
                        <a:spcAft>
                          <a:spcPts val="0"/>
                        </a:spcAft>
                      </a:pPr>
                      <a:r>
                        <a:rPr lang="en-US" sz="900">
                          <a:effectLst/>
                        </a:rPr>
                        <a:t>Championships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nchor="ctr"/>
                </a:tc>
                <a:tc>
                  <a:txBody>
                    <a:bodyPr/>
                    <a:lstStyle/>
                    <a:p>
                      <a:pPr marL="0" marR="0" algn="ctr">
                        <a:spcBef>
                          <a:spcPts val="0"/>
                        </a:spcBef>
                        <a:spcAft>
                          <a:spcPts val="0"/>
                        </a:spcAft>
                      </a:pPr>
                      <a:r>
                        <a:rPr lang="en-US" sz="900">
                          <a:effectLst/>
                        </a:rPr>
                        <a:t>10 years of age </a:t>
                      </a:r>
                      <a:endParaRPr lang="en-US" sz="800">
                        <a:effectLst/>
                      </a:endParaRPr>
                    </a:p>
                    <a:p>
                      <a:pPr marL="0" marR="0" algn="ctr">
                        <a:spcBef>
                          <a:spcPts val="0"/>
                        </a:spcBef>
                        <a:spcAft>
                          <a:spcPts val="0"/>
                        </a:spcAft>
                      </a:pPr>
                      <a:r>
                        <a:rPr lang="en-US" sz="900">
                          <a:effectLst/>
                        </a:rPr>
                        <a:t>&amp; </a:t>
                      </a:r>
                      <a:endParaRPr lang="en-US" sz="800">
                        <a:effectLst/>
                      </a:endParaRPr>
                    </a:p>
                    <a:p>
                      <a:pPr marL="0" marR="0" algn="ctr">
                        <a:spcBef>
                          <a:spcPts val="0"/>
                        </a:spcBef>
                        <a:spcAft>
                          <a:spcPts val="0"/>
                        </a:spcAft>
                      </a:pPr>
                      <a:r>
                        <a:rPr lang="en-US" sz="900">
                          <a:effectLst/>
                        </a:rPr>
                        <a:t>D - 2 DR/EV/Flat/HSE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nchor="ctr"/>
                </a:tc>
                <a:tc>
                  <a:txBody>
                    <a:bodyPr/>
                    <a:lstStyle/>
                    <a:p>
                      <a:pPr marL="0" marR="0">
                        <a:spcBef>
                          <a:spcPts val="0"/>
                        </a:spcBef>
                        <a:spcAft>
                          <a:spcPts val="0"/>
                        </a:spcAft>
                      </a:pPr>
                      <a:r>
                        <a:rPr lang="en-US" sz="900">
                          <a:effectLst/>
                        </a:rPr>
                        <a:t>Participate in a Standard Regional Dressage Rally. Earn a minimum score of 55% on Test 2 at level.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nchor="ctr"/>
                </a:tc>
                <a:tc>
                  <a:txBody>
                    <a:bodyPr/>
                    <a:lstStyle/>
                    <a:p>
                      <a:pPr marL="0" marR="0">
                        <a:spcBef>
                          <a:spcPts val="0"/>
                        </a:spcBef>
                        <a:spcAft>
                          <a:spcPts val="0"/>
                        </a:spcAft>
                      </a:pPr>
                      <a:r>
                        <a:rPr lang="en-US" sz="900">
                          <a:effectLst/>
                        </a:rPr>
                        <a:t>Participate in a Modified Regional Dressage Rally. Earn a minimum score of 55% on Test 2 at level.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nchor="ctr"/>
                </a:tc>
                <a:tc>
                  <a:txBody>
                    <a:bodyPr/>
                    <a:lstStyle/>
                    <a:p>
                      <a:pPr marL="0" marR="0">
                        <a:spcBef>
                          <a:spcPts val="0"/>
                        </a:spcBef>
                        <a:spcAft>
                          <a:spcPts val="0"/>
                        </a:spcAft>
                      </a:pPr>
                      <a:r>
                        <a:rPr lang="en-US" sz="900">
                          <a:effectLst/>
                        </a:rPr>
                        <a:t>Earn a minimum score of 55% on Test 2 at the competition level at a schooling or recognized show and participate in a mounted Regional Rally as rider or SM at minimum certification level.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tc>
                <a:tc>
                  <a:txBody>
                    <a:bodyPr/>
                    <a:lstStyle/>
                    <a:p>
                      <a:pPr marL="0" marR="0">
                        <a:spcBef>
                          <a:spcPts val="0"/>
                        </a:spcBef>
                        <a:spcAft>
                          <a:spcPts val="0"/>
                        </a:spcAft>
                      </a:pPr>
                      <a:r>
                        <a:rPr lang="en-US" sz="9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tc>
                <a:tc>
                  <a:txBody>
                    <a:bodyPr/>
                    <a:lstStyle/>
                    <a:p>
                      <a:pPr marL="0" marR="0">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610290624"/>
                  </a:ext>
                </a:extLst>
              </a:tr>
              <a:tr h="1571081">
                <a:tc vMerge="1">
                  <a:txBody>
                    <a:bodyPr/>
                    <a:lstStyle/>
                    <a:p>
                      <a:endParaRPr lang="en-US"/>
                    </a:p>
                  </a:txBody>
                  <a:tcPr/>
                </a:tc>
                <a:tc>
                  <a:txBody>
                    <a:bodyPr/>
                    <a:lstStyle/>
                    <a:p>
                      <a:pPr marL="0" marR="0" algn="ctr">
                        <a:spcBef>
                          <a:spcPts val="0"/>
                        </a:spcBef>
                        <a:spcAft>
                          <a:spcPts val="0"/>
                        </a:spcAft>
                      </a:pPr>
                      <a:r>
                        <a:rPr lang="en-US" sz="900">
                          <a:effectLst/>
                        </a:rPr>
                        <a:t>Championships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nchor="ctr"/>
                </a:tc>
                <a:tc>
                  <a:txBody>
                    <a:bodyPr/>
                    <a:lstStyle/>
                    <a:p>
                      <a:pPr marL="0" marR="0" algn="ctr">
                        <a:spcBef>
                          <a:spcPts val="0"/>
                        </a:spcBef>
                        <a:spcAft>
                          <a:spcPts val="0"/>
                        </a:spcAft>
                      </a:pPr>
                      <a:r>
                        <a:rPr lang="en-US" sz="900">
                          <a:effectLst/>
                        </a:rPr>
                        <a:t>12 years of age </a:t>
                      </a:r>
                      <a:endParaRPr lang="en-US" sz="800">
                        <a:effectLst/>
                      </a:endParaRPr>
                    </a:p>
                    <a:p>
                      <a:pPr marL="0" marR="0" algn="ctr">
                        <a:spcBef>
                          <a:spcPts val="0"/>
                        </a:spcBef>
                        <a:spcAft>
                          <a:spcPts val="0"/>
                        </a:spcAft>
                      </a:pPr>
                      <a:r>
                        <a:rPr lang="en-US" sz="900">
                          <a:effectLst/>
                        </a:rPr>
                        <a:t>&amp;</a:t>
                      </a:r>
                      <a:endParaRPr lang="en-US" sz="800">
                        <a:effectLst/>
                      </a:endParaRPr>
                    </a:p>
                    <a:p>
                      <a:pPr marL="0" marR="0" algn="ctr">
                        <a:spcBef>
                          <a:spcPts val="0"/>
                        </a:spcBef>
                        <a:spcAft>
                          <a:spcPts val="0"/>
                        </a:spcAft>
                      </a:pPr>
                      <a:r>
                        <a:rPr lang="en-US" sz="900">
                          <a:effectLst/>
                        </a:rPr>
                        <a:t>C - 1 DR/EV/Flat/HSE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nchor="ctr"/>
                </a:tc>
                <a:tc>
                  <a:txBody>
                    <a:bodyPr/>
                    <a:lstStyle/>
                    <a:p>
                      <a:pPr marL="0" marR="0">
                        <a:spcBef>
                          <a:spcPts val="0"/>
                        </a:spcBef>
                        <a:spcAft>
                          <a:spcPts val="0"/>
                        </a:spcAft>
                      </a:pPr>
                      <a:r>
                        <a:rPr lang="en-US" sz="900" dirty="0">
                          <a:effectLst/>
                        </a:rPr>
                        <a:t>Complete a Standard Regional Dressage Rally.  Complete Test 2, 3 and Musical Ride at level. Earn a minimum score of 60% on Test 3.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tc>
                <a:tc>
                  <a:txBody>
                    <a:bodyPr/>
                    <a:lstStyle/>
                    <a:p>
                      <a:pPr marL="0" marR="0">
                        <a:spcBef>
                          <a:spcPts val="0"/>
                        </a:spcBef>
                        <a:spcAft>
                          <a:spcPts val="0"/>
                        </a:spcAft>
                      </a:pPr>
                      <a:r>
                        <a:rPr lang="en-US" sz="900" dirty="0">
                          <a:effectLst/>
                        </a:rPr>
                        <a:t>Complete Test 2, 3 and Musical Ride at the competition level at a schooling show judged by a current L- program graduate (or licensed judge), or at a USEF/USDF recognized show; earn a 60% on Test 3.  Complete a mounted Regional Rally as a rider or stable manager at minimum certification level.</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tc>
                <a:tc>
                  <a:txBody>
                    <a:bodyPr/>
                    <a:lstStyle/>
                    <a:p>
                      <a:pPr marL="0" marR="0">
                        <a:spcBef>
                          <a:spcPts val="0"/>
                        </a:spcBef>
                        <a:spcAft>
                          <a:spcPts val="0"/>
                        </a:spcAft>
                      </a:pPr>
                      <a:r>
                        <a:rPr lang="en-US" sz="900">
                          <a:effectLst/>
                        </a:rPr>
                        <a:t> </a:t>
                      </a:r>
                      <a:endParaRPr lang="en-US" sz="800">
                        <a:effectLst/>
                      </a:endParaRPr>
                    </a:p>
                    <a:p>
                      <a:pPr marL="0" marR="0" algn="ctr">
                        <a:spcBef>
                          <a:spcPts val="0"/>
                        </a:spcBef>
                        <a:spcAft>
                          <a:spcPts val="0"/>
                        </a:spcAft>
                      </a:pPr>
                      <a:r>
                        <a:rPr lang="en-US" sz="900">
                          <a:effectLst/>
                        </a:rPr>
                        <a:t>Not applicable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tc>
                <a:tc>
                  <a:txBody>
                    <a:bodyPr/>
                    <a:lstStyle/>
                    <a:p>
                      <a:pPr marL="0" marR="0">
                        <a:spcBef>
                          <a:spcPts val="0"/>
                        </a:spcBef>
                        <a:spcAft>
                          <a:spcPts val="0"/>
                        </a:spcAft>
                      </a:pPr>
                      <a:r>
                        <a:rPr lang="en-US" sz="9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953" marR="48953" marT="0" marB="0"/>
                </a:tc>
                <a:tc>
                  <a:txBody>
                    <a:bodyPr/>
                    <a:lstStyle/>
                    <a:p>
                      <a:pPr marL="0" marR="0">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419831046"/>
                  </a:ext>
                </a:extLst>
              </a:tr>
            </a:tbl>
          </a:graphicData>
        </a:graphic>
      </p:graphicFrame>
      <p:sp>
        <p:nvSpPr>
          <p:cNvPr id="8" name="TextBox 7">
            <a:extLst>
              <a:ext uri="{FF2B5EF4-FFF2-40B4-BE49-F238E27FC236}">
                <a16:creationId xmlns:a16="http://schemas.microsoft.com/office/drawing/2014/main" id="{72838341-7385-40CE-AAD8-CD1222FF6FF7}"/>
              </a:ext>
            </a:extLst>
          </p:cNvPr>
          <p:cNvSpPr txBox="1"/>
          <p:nvPr/>
        </p:nvSpPr>
        <p:spPr>
          <a:xfrm>
            <a:off x="799976" y="127075"/>
            <a:ext cx="10870026" cy="1138773"/>
          </a:xfrm>
          <a:prstGeom prst="rect">
            <a:avLst/>
          </a:prstGeom>
          <a:noFill/>
        </p:spPr>
        <p:txBody>
          <a:bodyPr wrap="square" rtlCol="0">
            <a:spAutoFit/>
          </a:bodyPr>
          <a:lstStyle/>
          <a:p>
            <a:pPr algn="ctr"/>
            <a:r>
              <a:rPr lang="en-US" b="1" u="sng" dirty="0">
                <a:solidFill>
                  <a:schemeClr val="accent1"/>
                </a:solidFill>
              </a:rPr>
              <a:t>USPC Championship Disciplines and How to Become Eligible</a:t>
            </a:r>
          </a:p>
          <a:p>
            <a:pPr algn="ctr"/>
            <a:r>
              <a:rPr lang="en-US" sz="1600" b="1" i="1" dirty="0"/>
              <a:t>Note:  These may have some changes as the activity committees are finalizing their newsletters. Be sure to check newsletters and rulebooks for any changes!</a:t>
            </a:r>
          </a:p>
          <a:p>
            <a:pPr algn="ctr"/>
            <a:endParaRPr lang="en-US" b="1" dirty="0"/>
          </a:p>
        </p:txBody>
      </p:sp>
    </p:spTree>
    <p:extLst>
      <p:ext uri="{BB962C8B-B14F-4D97-AF65-F5344CB8AC3E}">
        <p14:creationId xmlns:p14="http://schemas.microsoft.com/office/powerpoint/2010/main" val="2750530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E43B1C25-C645-4B9E-97A4-F8AD1E352D7E}"/>
              </a:ext>
            </a:extLst>
          </p:cNvPr>
          <p:cNvGraphicFramePr>
            <a:graphicFrameLocks noGrp="1"/>
          </p:cNvGraphicFramePr>
          <p:nvPr>
            <p:extLst>
              <p:ext uri="{D42A27DB-BD31-4B8C-83A1-F6EECF244321}">
                <p14:modId xmlns:p14="http://schemas.microsoft.com/office/powerpoint/2010/main" val="382897938"/>
              </p:ext>
            </p:extLst>
          </p:nvPr>
        </p:nvGraphicFramePr>
        <p:xfrm>
          <a:off x="243191" y="252920"/>
          <a:ext cx="11721831" cy="6449436"/>
        </p:xfrm>
        <a:graphic>
          <a:graphicData uri="http://schemas.openxmlformats.org/drawingml/2006/table">
            <a:tbl>
              <a:tblPr firstRow="1" firstCol="1" bandRow="1">
                <a:tableStyleId>{5C22544A-7EE6-4342-B048-85BDC9FD1C3A}</a:tableStyleId>
              </a:tblPr>
              <a:tblGrid>
                <a:gridCol w="1017426">
                  <a:extLst>
                    <a:ext uri="{9D8B030D-6E8A-4147-A177-3AD203B41FA5}">
                      <a16:colId xmlns:a16="http://schemas.microsoft.com/office/drawing/2014/main" val="2898702657"/>
                    </a:ext>
                  </a:extLst>
                </a:gridCol>
                <a:gridCol w="1445816">
                  <a:extLst>
                    <a:ext uri="{9D8B030D-6E8A-4147-A177-3AD203B41FA5}">
                      <a16:colId xmlns:a16="http://schemas.microsoft.com/office/drawing/2014/main" val="2793438143"/>
                    </a:ext>
                  </a:extLst>
                </a:gridCol>
                <a:gridCol w="2730984">
                  <a:extLst>
                    <a:ext uri="{9D8B030D-6E8A-4147-A177-3AD203B41FA5}">
                      <a16:colId xmlns:a16="http://schemas.microsoft.com/office/drawing/2014/main" val="1628521023"/>
                    </a:ext>
                  </a:extLst>
                </a:gridCol>
                <a:gridCol w="3212923">
                  <a:extLst>
                    <a:ext uri="{9D8B030D-6E8A-4147-A177-3AD203B41FA5}">
                      <a16:colId xmlns:a16="http://schemas.microsoft.com/office/drawing/2014/main" val="3382007497"/>
                    </a:ext>
                  </a:extLst>
                </a:gridCol>
                <a:gridCol w="3212923">
                  <a:extLst>
                    <a:ext uri="{9D8B030D-6E8A-4147-A177-3AD203B41FA5}">
                      <a16:colId xmlns:a16="http://schemas.microsoft.com/office/drawing/2014/main" val="1925912061"/>
                    </a:ext>
                  </a:extLst>
                </a:gridCol>
                <a:gridCol w="101759">
                  <a:extLst>
                    <a:ext uri="{9D8B030D-6E8A-4147-A177-3AD203B41FA5}">
                      <a16:colId xmlns:a16="http://schemas.microsoft.com/office/drawing/2014/main" val="3888240915"/>
                    </a:ext>
                  </a:extLst>
                </a:gridCol>
              </a:tblGrid>
              <a:tr h="230818">
                <a:tc gridSpan="6">
                  <a:txBody>
                    <a:bodyPr/>
                    <a:lstStyle/>
                    <a:p>
                      <a:pPr marL="0" marR="0">
                        <a:spcBef>
                          <a:spcPts val="0"/>
                        </a:spcBef>
                        <a:spcAft>
                          <a:spcPts val="0"/>
                        </a:spcAft>
                      </a:pPr>
                      <a:r>
                        <a:rPr lang="en-US" sz="1000">
                          <a:effectLst/>
                        </a:rPr>
                        <a:t>Eventing</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12715916"/>
                  </a:ext>
                </a:extLst>
              </a:tr>
              <a:tr h="601802">
                <a:tc rowSpan="2">
                  <a:txBody>
                    <a:bodyPr/>
                    <a:lstStyle/>
                    <a:p>
                      <a:pPr marL="0" marR="0" algn="ctr">
                        <a:spcBef>
                          <a:spcPts val="0"/>
                        </a:spcBef>
                        <a:spcAft>
                          <a:spcPts val="0"/>
                        </a:spcAft>
                      </a:pPr>
                      <a:r>
                        <a:rPr lang="en-US" sz="1000">
                          <a:effectLst/>
                        </a:rPr>
                        <a:t>Beginner Novice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a:txBody>
                    <a:bodyPr/>
                    <a:lstStyle/>
                    <a:p>
                      <a:pPr marL="0" marR="0" algn="ctr">
                        <a:spcBef>
                          <a:spcPts val="0"/>
                        </a:spcBef>
                        <a:spcAft>
                          <a:spcPts val="0"/>
                        </a:spcAft>
                      </a:pPr>
                      <a:r>
                        <a:rPr lang="en-US" sz="900">
                          <a:effectLst/>
                        </a:rPr>
                        <a:t>Modified Championships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a:txBody>
                    <a:bodyPr/>
                    <a:lstStyle/>
                    <a:p>
                      <a:pPr marL="0" marR="0" algn="ctr">
                        <a:spcBef>
                          <a:spcPts val="0"/>
                        </a:spcBef>
                        <a:spcAft>
                          <a:spcPts val="0"/>
                        </a:spcAft>
                      </a:pPr>
                      <a:r>
                        <a:rPr lang="en-US" sz="900">
                          <a:effectLst/>
                        </a:rPr>
                        <a:t>10 years of age </a:t>
                      </a:r>
                      <a:endParaRPr lang="en-US" sz="800">
                        <a:effectLst/>
                      </a:endParaRPr>
                    </a:p>
                    <a:p>
                      <a:pPr marL="0" marR="0" algn="ctr">
                        <a:spcBef>
                          <a:spcPts val="0"/>
                        </a:spcBef>
                        <a:spcAft>
                          <a:spcPts val="0"/>
                        </a:spcAft>
                      </a:pPr>
                      <a:r>
                        <a:rPr lang="en-US" sz="900">
                          <a:effectLst/>
                        </a:rPr>
                        <a:t>&amp; </a:t>
                      </a:r>
                      <a:endParaRPr lang="en-US" sz="800">
                        <a:effectLst/>
                      </a:endParaRPr>
                    </a:p>
                    <a:p>
                      <a:pPr marL="0" marR="0" algn="ctr">
                        <a:spcBef>
                          <a:spcPts val="0"/>
                        </a:spcBef>
                        <a:spcAft>
                          <a:spcPts val="0"/>
                        </a:spcAft>
                      </a:pPr>
                      <a:r>
                        <a:rPr lang="en-US" sz="900">
                          <a:effectLst/>
                        </a:rPr>
                        <a:t>D - 2 EV/HSE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a:txBody>
                    <a:bodyPr/>
                    <a:lstStyle/>
                    <a:p>
                      <a:pPr marL="0" marR="0">
                        <a:spcBef>
                          <a:spcPts val="0"/>
                        </a:spcBef>
                        <a:spcAft>
                          <a:spcPts val="0"/>
                        </a:spcAft>
                      </a:pPr>
                      <a:r>
                        <a:rPr lang="en-US" sz="900">
                          <a:effectLst/>
                        </a:rPr>
                        <a:t>Participate in a Standard Regional Eventing Rally and one USEA or comparable event at the level. (without a riding elimination)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a:txBody>
                    <a:bodyPr/>
                    <a:lstStyle/>
                    <a:p>
                      <a:pPr marL="0" marR="0">
                        <a:spcBef>
                          <a:spcPts val="0"/>
                        </a:spcBef>
                        <a:spcAft>
                          <a:spcPts val="0"/>
                        </a:spcAft>
                      </a:pPr>
                      <a:r>
                        <a:rPr lang="en-US" sz="900">
                          <a:effectLst/>
                        </a:rPr>
                        <a:t>Participate in a in a Modified Regional Eventing Rally and one USEA or comparable event at the level.  (without a riding elimination)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a:txBody>
                    <a:bodyPr/>
                    <a:lstStyle/>
                    <a:p>
                      <a:pPr marL="0" marR="0">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264480234"/>
                  </a:ext>
                </a:extLst>
              </a:tr>
              <a:tr h="1003003">
                <a:tc vMerge="1">
                  <a:txBody>
                    <a:bodyPr/>
                    <a:lstStyle/>
                    <a:p>
                      <a:endParaRPr lang="en-US"/>
                    </a:p>
                  </a:txBody>
                  <a:tcPr/>
                </a:tc>
                <a:tc>
                  <a:txBody>
                    <a:bodyPr/>
                    <a:lstStyle/>
                    <a:p>
                      <a:pPr marL="0" marR="0" algn="ctr">
                        <a:spcBef>
                          <a:spcPts val="0"/>
                        </a:spcBef>
                        <a:spcAft>
                          <a:spcPts val="0"/>
                        </a:spcAft>
                      </a:pPr>
                      <a:r>
                        <a:rPr lang="en-US" sz="900">
                          <a:effectLst/>
                        </a:rPr>
                        <a:t>Championships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a:txBody>
                    <a:bodyPr/>
                    <a:lstStyle/>
                    <a:p>
                      <a:pPr marL="0" marR="0" algn="ctr">
                        <a:spcBef>
                          <a:spcPts val="0"/>
                        </a:spcBef>
                        <a:spcAft>
                          <a:spcPts val="0"/>
                        </a:spcAft>
                      </a:pPr>
                      <a:r>
                        <a:rPr lang="en-US" sz="900">
                          <a:effectLst/>
                        </a:rPr>
                        <a:t>12 years of age </a:t>
                      </a:r>
                      <a:endParaRPr lang="en-US" sz="800">
                        <a:effectLst/>
                      </a:endParaRPr>
                    </a:p>
                    <a:p>
                      <a:pPr marL="0" marR="0" algn="ctr">
                        <a:spcBef>
                          <a:spcPts val="0"/>
                        </a:spcBef>
                        <a:spcAft>
                          <a:spcPts val="0"/>
                        </a:spcAft>
                      </a:pPr>
                      <a:r>
                        <a:rPr lang="en-US" sz="900">
                          <a:effectLst/>
                        </a:rPr>
                        <a:t>&amp; </a:t>
                      </a:r>
                      <a:endParaRPr lang="en-US" sz="800">
                        <a:effectLst/>
                      </a:endParaRPr>
                    </a:p>
                    <a:p>
                      <a:pPr marL="0" marR="0" algn="ctr">
                        <a:spcBef>
                          <a:spcPts val="0"/>
                        </a:spcBef>
                        <a:spcAft>
                          <a:spcPts val="0"/>
                        </a:spcAft>
                      </a:pPr>
                      <a:r>
                        <a:rPr lang="en-US" sz="900">
                          <a:effectLst/>
                        </a:rPr>
                        <a:t>C - 1 EV/HSE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a:txBody>
                    <a:bodyPr/>
                    <a:lstStyle/>
                    <a:p>
                      <a:pPr marL="0" marR="0">
                        <a:spcBef>
                          <a:spcPts val="0"/>
                        </a:spcBef>
                        <a:spcAft>
                          <a:spcPts val="0"/>
                        </a:spcAft>
                      </a:pPr>
                      <a:r>
                        <a:rPr lang="en-US" sz="900">
                          <a:effectLst/>
                        </a:rPr>
                        <a:t>Complete a Standard Regional Eventing Rally and one USEA or comparable event with no more than 20 XC penalty points at level.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a:txBody>
                    <a:bodyPr/>
                    <a:lstStyle/>
                    <a:p>
                      <a:pPr marL="0" marR="0">
                        <a:spcBef>
                          <a:spcPts val="0"/>
                        </a:spcBef>
                        <a:spcAft>
                          <a:spcPts val="0"/>
                        </a:spcAft>
                      </a:pPr>
                      <a:r>
                        <a:rPr lang="en-US" sz="900">
                          <a:effectLst/>
                        </a:rPr>
                        <a:t>Complete two USEA or comparable events with no more than 20 XC penalty points and complete a mounted Standard Regional Rally as a rider at the minimum certification level and prove Vet Box knowledge.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tc>
                <a:tc>
                  <a:txBody>
                    <a:bodyPr/>
                    <a:lstStyle/>
                    <a:p>
                      <a:pPr marL="0" marR="0">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454430076"/>
                  </a:ext>
                </a:extLst>
              </a:tr>
              <a:tr h="802402">
                <a:tc rowSpan="2">
                  <a:txBody>
                    <a:bodyPr/>
                    <a:lstStyle/>
                    <a:p>
                      <a:pPr marL="0" marR="0" algn="ctr">
                        <a:spcBef>
                          <a:spcPts val="0"/>
                        </a:spcBef>
                        <a:spcAft>
                          <a:spcPts val="0"/>
                        </a:spcAft>
                      </a:pPr>
                      <a:r>
                        <a:rPr lang="en-US" sz="1000">
                          <a:effectLst/>
                        </a:rPr>
                        <a:t>Novice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a:txBody>
                    <a:bodyPr/>
                    <a:lstStyle/>
                    <a:p>
                      <a:pPr marL="0" marR="0" algn="ctr">
                        <a:spcBef>
                          <a:spcPts val="0"/>
                        </a:spcBef>
                        <a:spcAft>
                          <a:spcPts val="0"/>
                        </a:spcAft>
                      </a:pPr>
                      <a:r>
                        <a:rPr lang="en-US" sz="900">
                          <a:effectLst/>
                        </a:rPr>
                        <a:t>Modified Championships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a:txBody>
                    <a:bodyPr/>
                    <a:lstStyle/>
                    <a:p>
                      <a:pPr marL="0" marR="0" algn="ctr">
                        <a:spcBef>
                          <a:spcPts val="0"/>
                        </a:spcBef>
                        <a:spcAft>
                          <a:spcPts val="0"/>
                        </a:spcAft>
                      </a:pPr>
                      <a:r>
                        <a:rPr lang="en-US" sz="900">
                          <a:effectLst/>
                        </a:rPr>
                        <a:t>10 years of age </a:t>
                      </a:r>
                      <a:endParaRPr lang="en-US" sz="800">
                        <a:effectLst/>
                      </a:endParaRPr>
                    </a:p>
                    <a:p>
                      <a:pPr marL="0" marR="0" algn="ctr">
                        <a:spcBef>
                          <a:spcPts val="0"/>
                        </a:spcBef>
                        <a:spcAft>
                          <a:spcPts val="0"/>
                        </a:spcAft>
                      </a:pPr>
                      <a:r>
                        <a:rPr lang="en-US" sz="900">
                          <a:effectLst/>
                        </a:rPr>
                        <a:t>&amp; </a:t>
                      </a:r>
                      <a:endParaRPr lang="en-US" sz="800">
                        <a:effectLst/>
                      </a:endParaRPr>
                    </a:p>
                    <a:p>
                      <a:pPr marL="0" marR="0" algn="ctr">
                        <a:spcBef>
                          <a:spcPts val="0"/>
                        </a:spcBef>
                        <a:spcAft>
                          <a:spcPts val="0"/>
                        </a:spcAft>
                      </a:pPr>
                      <a:r>
                        <a:rPr lang="en-US" sz="900">
                          <a:effectLst/>
                        </a:rPr>
                        <a:t>D - 2 EV/HSE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a:txBody>
                    <a:bodyPr/>
                    <a:lstStyle/>
                    <a:p>
                      <a:pPr marL="0" marR="0">
                        <a:spcBef>
                          <a:spcPts val="0"/>
                        </a:spcBef>
                        <a:spcAft>
                          <a:spcPts val="0"/>
                        </a:spcAft>
                      </a:pPr>
                      <a:r>
                        <a:rPr lang="en-US" sz="900">
                          <a:effectLst/>
                        </a:rPr>
                        <a:t>Participate in a Standard Regional Eventing Rally and one USEA or comparable event at the level.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a:txBody>
                    <a:bodyPr/>
                    <a:lstStyle/>
                    <a:p>
                      <a:pPr marL="0" marR="0">
                        <a:spcBef>
                          <a:spcPts val="0"/>
                        </a:spcBef>
                        <a:spcAft>
                          <a:spcPts val="0"/>
                        </a:spcAft>
                      </a:pPr>
                      <a:r>
                        <a:rPr lang="en-US" sz="900">
                          <a:effectLst/>
                        </a:rPr>
                        <a:t>Participate in a in a Modified Regional Eventing Rally and one USEA or comparable event at the level.</a:t>
                      </a:r>
                      <a:endParaRPr lang="en-US" sz="800">
                        <a:effectLst/>
                      </a:endParaRPr>
                    </a:p>
                    <a:p>
                      <a:pPr marL="0" marR="0">
                        <a:spcBef>
                          <a:spcPts val="0"/>
                        </a:spcBef>
                        <a:spcAft>
                          <a:spcPts val="0"/>
                        </a:spcAft>
                      </a:pPr>
                      <a:r>
                        <a:rPr lang="en-US" sz="900">
                          <a:effectLst/>
                        </a:rPr>
                        <a:t>(without a riding elimination)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tc>
                <a:tc>
                  <a:txBody>
                    <a:bodyPr/>
                    <a:lstStyle/>
                    <a:p>
                      <a:pPr marL="0" marR="0">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188587551"/>
                  </a:ext>
                </a:extLst>
              </a:tr>
              <a:tr h="1003003">
                <a:tc vMerge="1">
                  <a:txBody>
                    <a:bodyPr/>
                    <a:lstStyle/>
                    <a:p>
                      <a:endParaRPr lang="en-US"/>
                    </a:p>
                  </a:txBody>
                  <a:tcPr/>
                </a:tc>
                <a:tc>
                  <a:txBody>
                    <a:bodyPr/>
                    <a:lstStyle/>
                    <a:p>
                      <a:pPr marL="0" marR="0" algn="ctr">
                        <a:spcBef>
                          <a:spcPts val="0"/>
                        </a:spcBef>
                        <a:spcAft>
                          <a:spcPts val="0"/>
                        </a:spcAft>
                      </a:pPr>
                      <a:r>
                        <a:rPr lang="en-US" sz="900">
                          <a:effectLst/>
                        </a:rPr>
                        <a:t>Championships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a:txBody>
                    <a:bodyPr/>
                    <a:lstStyle/>
                    <a:p>
                      <a:pPr marL="0" marR="0" algn="ctr">
                        <a:spcBef>
                          <a:spcPts val="0"/>
                        </a:spcBef>
                        <a:spcAft>
                          <a:spcPts val="0"/>
                        </a:spcAft>
                      </a:pPr>
                      <a:r>
                        <a:rPr lang="en-US" sz="900">
                          <a:effectLst/>
                        </a:rPr>
                        <a:t>12 years of age </a:t>
                      </a:r>
                      <a:endParaRPr lang="en-US" sz="800">
                        <a:effectLst/>
                      </a:endParaRPr>
                    </a:p>
                    <a:p>
                      <a:pPr marL="0" marR="0" algn="ctr">
                        <a:spcBef>
                          <a:spcPts val="0"/>
                        </a:spcBef>
                        <a:spcAft>
                          <a:spcPts val="0"/>
                        </a:spcAft>
                      </a:pPr>
                      <a:r>
                        <a:rPr lang="en-US" sz="900">
                          <a:effectLst/>
                        </a:rPr>
                        <a:t>&amp; </a:t>
                      </a:r>
                      <a:endParaRPr lang="en-US" sz="800">
                        <a:effectLst/>
                      </a:endParaRPr>
                    </a:p>
                    <a:p>
                      <a:pPr marL="0" marR="0" algn="ctr">
                        <a:spcBef>
                          <a:spcPts val="0"/>
                        </a:spcBef>
                        <a:spcAft>
                          <a:spcPts val="0"/>
                        </a:spcAft>
                      </a:pPr>
                      <a:r>
                        <a:rPr lang="en-US" sz="900">
                          <a:effectLst/>
                        </a:rPr>
                        <a:t>C - 1 EV/ HSE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a:txBody>
                    <a:bodyPr/>
                    <a:lstStyle/>
                    <a:p>
                      <a:pPr marL="0" marR="0">
                        <a:spcBef>
                          <a:spcPts val="0"/>
                        </a:spcBef>
                        <a:spcAft>
                          <a:spcPts val="0"/>
                        </a:spcAft>
                      </a:pPr>
                      <a:r>
                        <a:rPr lang="en-US" sz="900">
                          <a:effectLst/>
                        </a:rPr>
                        <a:t>Complete Standard Regional Eventing Rally and one USEA or comparable event with no more than 20 XC penalty points at the level.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a:txBody>
                    <a:bodyPr/>
                    <a:lstStyle/>
                    <a:p>
                      <a:pPr marL="0" marR="0">
                        <a:spcBef>
                          <a:spcPts val="0"/>
                        </a:spcBef>
                        <a:spcAft>
                          <a:spcPts val="0"/>
                        </a:spcAft>
                      </a:pPr>
                      <a:r>
                        <a:rPr lang="en-US" sz="900">
                          <a:effectLst/>
                        </a:rPr>
                        <a:t>Complete two USEA or comparable events with no more than 20 XC penalty points and complete a mounted Standard Regional Rally as a rider at the minimum certification level and prove Vet Box knowledge.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tc>
                <a:tc>
                  <a:txBody>
                    <a:bodyPr/>
                    <a:lstStyle/>
                    <a:p>
                      <a:pPr marL="0" marR="0">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81956134"/>
                  </a:ext>
                </a:extLst>
              </a:tr>
              <a:tr h="802402">
                <a:tc rowSpan="2">
                  <a:txBody>
                    <a:bodyPr/>
                    <a:lstStyle/>
                    <a:p>
                      <a:pPr marL="0" marR="0" algn="ctr">
                        <a:spcBef>
                          <a:spcPts val="0"/>
                        </a:spcBef>
                        <a:spcAft>
                          <a:spcPts val="0"/>
                        </a:spcAft>
                      </a:pPr>
                      <a:r>
                        <a:rPr lang="en-US" sz="1000">
                          <a:effectLst/>
                        </a:rPr>
                        <a:t>Training</a:t>
                      </a:r>
                      <a:endParaRPr lang="en-US" sz="800">
                        <a:effectLst/>
                      </a:endParaRPr>
                    </a:p>
                    <a:p>
                      <a:pPr marL="0" marR="0" algn="ctr">
                        <a:spcBef>
                          <a:spcPts val="0"/>
                        </a:spcBef>
                        <a:spcAft>
                          <a:spcPts val="0"/>
                        </a:spcAft>
                      </a:pPr>
                      <a:r>
                        <a:rPr lang="en-US" sz="9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a:txBody>
                    <a:bodyPr/>
                    <a:lstStyle/>
                    <a:p>
                      <a:pPr marL="0" marR="0" algn="ctr">
                        <a:spcBef>
                          <a:spcPts val="0"/>
                        </a:spcBef>
                        <a:spcAft>
                          <a:spcPts val="0"/>
                        </a:spcAft>
                      </a:pPr>
                      <a:r>
                        <a:rPr lang="en-US" sz="900">
                          <a:effectLst/>
                        </a:rPr>
                        <a:t>Modified Championships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a:txBody>
                    <a:bodyPr/>
                    <a:lstStyle/>
                    <a:p>
                      <a:pPr marL="0" marR="0" algn="ctr">
                        <a:spcBef>
                          <a:spcPts val="0"/>
                        </a:spcBef>
                        <a:spcAft>
                          <a:spcPts val="0"/>
                        </a:spcAft>
                      </a:pPr>
                      <a:r>
                        <a:rPr lang="en-US" sz="900">
                          <a:effectLst/>
                        </a:rPr>
                        <a:t>10 years of age </a:t>
                      </a:r>
                      <a:endParaRPr lang="en-US" sz="800">
                        <a:effectLst/>
                      </a:endParaRPr>
                    </a:p>
                    <a:p>
                      <a:pPr marL="0" marR="0" algn="ctr">
                        <a:spcBef>
                          <a:spcPts val="0"/>
                        </a:spcBef>
                        <a:spcAft>
                          <a:spcPts val="0"/>
                        </a:spcAft>
                      </a:pPr>
                      <a:r>
                        <a:rPr lang="en-US" sz="900">
                          <a:effectLst/>
                        </a:rPr>
                        <a:t>&amp; </a:t>
                      </a:r>
                      <a:endParaRPr lang="en-US" sz="800">
                        <a:effectLst/>
                      </a:endParaRPr>
                    </a:p>
                    <a:p>
                      <a:pPr marL="0" marR="0" algn="ctr">
                        <a:spcBef>
                          <a:spcPts val="0"/>
                        </a:spcBef>
                        <a:spcAft>
                          <a:spcPts val="0"/>
                        </a:spcAft>
                      </a:pPr>
                      <a:r>
                        <a:rPr lang="en-US" sz="900">
                          <a:effectLst/>
                        </a:rPr>
                        <a:t>D - 2 EV/HSE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a:txBody>
                    <a:bodyPr/>
                    <a:lstStyle/>
                    <a:p>
                      <a:pPr marL="0" marR="0">
                        <a:spcBef>
                          <a:spcPts val="0"/>
                        </a:spcBef>
                        <a:spcAft>
                          <a:spcPts val="0"/>
                        </a:spcAft>
                      </a:pPr>
                      <a:r>
                        <a:rPr lang="en-US" sz="900">
                          <a:effectLst/>
                        </a:rPr>
                        <a:t>Participate in a Standard Regional Eventing Rally and two USEA or comparable events at the level. (without a riding elimination)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a:txBody>
                    <a:bodyPr/>
                    <a:lstStyle/>
                    <a:p>
                      <a:pPr marL="0" marR="0">
                        <a:spcBef>
                          <a:spcPts val="0"/>
                        </a:spcBef>
                        <a:spcAft>
                          <a:spcPts val="0"/>
                        </a:spcAft>
                      </a:pPr>
                      <a:r>
                        <a:rPr lang="en-US" sz="900">
                          <a:effectLst/>
                        </a:rPr>
                        <a:t>Participate in a in a Modified Regional Eventing Rally and two USEA or comparable events at the level. </a:t>
                      </a:r>
                      <a:endParaRPr lang="en-US" sz="800">
                        <a:effectLst/>
                      </a:endParaRPr>
                    </a:p>
                    <a:p>
                      <a:pPr marL="0" marR="0">
                        <a:spcBef>
                          <a:spcPts val="0"/>
                        </a:spcBef>
                        <a:spcAft>
                          <a:spcPts val="0"/>
                        </a:spcAft>
                      </a:pPr>
                      <a:r>
                        <a:rPr lang="en-US" sz="900">
                          <a:effectLst/>
                        </a:rPr>
                        <a:t>(without a riding elimination)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a:txBody>
                    <a:bodyPr/>
                    <a:lstStyle/>
                    <a:p>
                      <a:pPr marL="0" marR="0">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25380825"/>
                  </a:ext>
                </a:extLst>
              </a:tr>
              <a:tr h="1003003">
                <a:tc vMerge="1">
                  <a:txBody>
                    <a:bodyPr/>
                    <a:lstStyle/>
                    <a:p>
                      <a:endParaRPr lang="en-US"/>
                    </a:p>
                  </a:txBody>
                  <a:tcPr/>
                </a:tc>
                <a:tc>
                  <a:txBody>
                    <a:bodyPr/>
                    <a:lstStyle/>
                    <a:p>
                      <a:pPr marL="0" marR="0" algn="ctr">
                        <a:spcBef>
                          <a:spcPts val="0"/>
                        </a:spcBef>
                        <a:spcAft>
                          <a:spcPts val="0"/>
                        </a:spcAft>
                      </a:pPr>
                      <a:r>
                        <a:rPr lang="en-US" sz="900">
                          <a:effectLst/>
                        </a:rPr>
                        <a:t>Championships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a:txBody>
                    <a:bodyPr/>
                    <a:lstStyle/>
                    <a:p>
                      <a:pPr marL="0" marR="0" algn="ctr">
                        <a:spcBef>
                          <a:spcPts val="0"/>
                        </a:spcBef>
                        <a:spcAft>
                          <a:spcPts val="0"/>
                        </a:spcAft>
                      </a:pPr>
                      <a:r>
                        <a:rPr lang="en-US" sz="900">
                          <a:effectLst/>
                        </a:rPr>
                        <a:t>12 years of age </a:t>
                      </a:r>
                      <a:endParaRPr lang="en-US" sz="800">
                        <a:effectLst/>
                      </a:endParaRPr>
                    </a:p>
                    <a:p>
                      <a:pPr marL="0" marR="0" algn="ctr">
                        <a:spcBef>
                          <a:spcPts val="0"/>
                        </a:spcBef>
                        <a:spcAft>
                          <a:spcPts val="0"/>
                        </a:spcAft>
                      </a:pPr>
                      <a:r>
                        <a:rPr lang="en-US" sz="900">
                          <a:effectLst/>
                        </a:rPr>
                        <a:t>&amp; </a:t>
                      </a:r>
                      <a:endParaRPr lang="en-US" sz="800">
                        <a:effectLst/>
                      </a:endParaRPr>
                    </a:p>
                    <a:p>
                      <a:pPr marL="0" marR="0" algn="ctr">
                        <a:spcBef>
                          <a:spcPts val="0"/>
                        </a:spcBef>
                        <a:spcAft>
                          <a:spcPts val="0"/>
                        </a:spcAft>
                      </a:pPr>
                      <a:r>
                        <a:rPr lang="en-US" sz="900">
                          <a:effectLst/>
                        </a:rPr>
                        <a:t>C - 1 EV/HSE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a:txBody>
                    <a:bodyPr/>
                    <a:lstStyle/>
                    <a:p>
                      <a:pPr marL="0" marR="0">
                        <a:spcBef>
                          <a:spcPts val="0"/>
                        </a:spcBef>
                        <a:spcAft>
                          <a:spcPts val="0"/>
                        </a:spcAft>
                      </a:pPr>
                      <a:r>
                        <a:rPr lang="en-US" sz="900">
                          <a:effectLst/>
                        </a:rPr>
                        <a:t>Complete Standard Regional Eventing Rally and two USEA or comparable events with no more than 20 XC penalty points at the level. (18 months to complete)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a:txBody>
                    <a:bodyPr/>
                    <a:lstStyle/>
                    <a:p>
                      <a:pPr marL="0" marR="0">
                        <a:spcBef>
                          <a:spcPts val="0"/>
                        </a:spcBef>
                        <a:spcAft>
                          <a:spcPts val="0"/>
                        </a:spcAft>
                      </a:pPr>
                      <a:r>
                        <a:rPr lang="en-US" sz="900">
                          <a:effectLst/>
                        </a:rPr>
                        <a:t>Complete three USEA or comparable events with no more than 20 XC penalty points and complete a mounted Standard Regional Rally as a rider at the minimum certification level and prove Vet Box knowledge. (18 months to complete)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a:txBody>
                    <a:bodyPr/>
                    <a:lstStyle/>
                    <a:p>
                      <a:pPr marL="0" marR="0">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22282233"/>
                  </a:ext>
                </a:extLst>
              </a:tr>
              <a:tr h="1003003">
                <a:tc>
                  <a:txBody>
                    <a:bodyPr/>
                    <a:lstStyle/>
                    <a:p>
                      <a:pPr marL="0" marR="0" algn="ctr">
                        <a:spcBef>
                          <a:spcPts val="0"/>
                        </a:spcBef>
                        <a:spcAft>
                          <a:spcPts val="0"/>
                        </a:spcAft>
                      </a:pPr>
                      <a:r>
                        <a:rPr lang="en-US" sz="1000">
                          <a:effectLst/>
                        </a:rPr>
                        <a:t>Preliminary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a:txBody>
                    <a:bodyPr/>
                    <a:lstStyle/>
                    <a:p>
                      <a:pPr marL="0" marR="0" algn="ctr">
                        <a:spcBef>
                          <a:spcPts val="0"/>
                        </a:spcBef>
                        <a:spcAft>
                          <a:spcPts val="0"/>
                        </a:spcAft>
                      </a:pPr>
                      <a:r>
                        <a:rPr lang="en-US" sz="900">
                          <a:effectLst/>
                        </a:rPr>
                        <a:t>Championships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a:txBody>
                    <a:bodyPr/>
                    <a:lstStyle/>
                    <a:p>
                      <a:pPr marL="0" marR="0" algn="ctr">
                        <a:spcBef>
                          <a:spcPts val="0"/>
                        </a:spcBef>
                        <a:spcAft>
                          <a:spcPts val="0"/>
                        </a:spcAft>
                      </a:pPr>
                      <a:r>
                        <a:rPr lang="en-US" sz="900" dirty="0">
                          <a:effectLst/>
                        </a:rPr>
                        <a:t>14 years of age </a:t>
                      </a:r>
                      <a:endParaRPr lang="en-US" sz="800" dirty="0">
                        <a:effectLst/>
                      </a:endParaRPr>
                    </a:p>
                    <a:p>
                      <a:pPr marL="0" marR="0" algn="ctr">
                        <a:spcBef>
                          <a:spcPts val="0"/>
                        </a:spcBef>
                        <a:spcAft>
                          <a:spcPts val="0"/>
                        </a:spcAft>
                      </a:pPr>
                      <a:r>
                        <a:rPr lang="en-US" sz="900" dirty="0">
                          <a:effectLst/>
                        </a:rPr>
                        <a:t>&amp; </a:t>
                      </a:r>
                      <a:endParaRPr lang="en-US" sz="800" dirty="0">
                        <a:effectLst/>
                      </a:endParaRPr>
                    </a:p>
                    <a:p>
                      <a:pPr marL="0" marR="0" algn="ctr">
                        <a:spcBef>
                          <a:spcPts val="0"/>
                        </a:spcBef>
                        <a:spcAft>
                          <a:spcPts val="0"/>
                        </a:spcAft>
                      </a:pPr>
                      <a:r>
                        <a:rPr lang="en-US" sz="900" dirty="0">
                          <a:effectLst/>
                        </a:rPr>
                        <a:t>C - 1 EV/HSE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a:txBody>
                    <a:bodyPr/>
                    <a:lstStyle/>
                    <a:p>
                      <a:pPr marL="0" marR="0">
                        <a:spcBef>
                          <a:spcPts val="0"/>
                        </a:spcBef>
                        <a:spcAft>
                          <a:spcPts val="0"/>
                        </a:spcAft>
                      </a:pPr>
                      <a:r>
                        <a:rPr lang="en-US" sz="900">
                          <a:effectLst/>
                        </a:rPr>
                        <a:t>Complete Standard Regional Eventing Rally and two USEA or comparable events with no more than 20 XC penalty points at the level. (18 months to complete)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a:txBody>
                    <a:bodyPr/>
                    <a:lstStyle/>
                    <a:p>
                      <a:pPr marL="0" marR="0">
                        <a:spcBef>
                          <a:spcPts val="0"/>
                        </a:spcBef>
                        <a:spcAft>
                          <a:spcPts val="0"/>
                        </a:spcAft>
                      </a:pPr>
                      <a:r>
                        <a:rPr lang="en-US" sz="900">
                          <a:effectLst/>
                        </a:rPr>
                        <a:t>Complete three USEA or comparable events with no more than 20 XC penalty points and complete a mounted Standard Regional Rally as a rider at the minimum certification level and prove Vet Box knowledge. (18 months to complete)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a:txBody>
                    <a:bodyPr/>
                    <a:lstStyle/>
                    <a:p>
                      <a:pPr marL="0" marR="0">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90739889"/>
                  </a:ext>
                </a:extLst>
              </a:tr>
            </a:tbl>
          </a:graphicData>
        </a:graphic>
      </p:graphicFrame>
    </p:spTree>
    <p:extLst>
      <p:ext uri="{BB962C8B-B14F-4D97-AF65-F5344CB8AC3E}">
        <p14:creationId xmlns:p14="http://schemas.microsoft.com/office/powerpoint/2010/main" val="3410692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1A77A95-AC72-4226-9962-5EADD8380E22}"/>
              </a:ext>
            </a:extLst>
          </p:cNvPr>
          <p:cNvSpPr txBox="1"/>
          <p:nvPr/>
        </p:nvSpPr>
        <p:spPr>
          <a:xfrm>
            <a:off x="204281" y="272374"/>
            <a:ext cx="11789923" cy="6459166"/>
          </a:xfrm>
          <a:prstGeom prst="rect">
            <a:avLst/>
          </a:prstGeom>
          <a:noFill/>
        </p:spPr>
        <p:txBody>
          <a:bodyPr wrap="square" rtlCol="0">
            <a:spAutoFit/>
          </a:bodyPr>
          <a:lstStyle/>
          <a:p>
            <a:endParaRPr lang="en-US" dirty="0"/>
          </a:p>
        </p:txBody>
      </p:sp>
      <p:graphicFrame>
        <p:nvGraphicFramePr>
          <p:cNvPr id="3" name="Table 2">
            <a:extLst>
              <a:ext uri="{FF2B5EF4-FFF2-40B4-BE49-F238E27FC236}">
                <a16:creationId xmlns:a16="http://schemas.microsoft.com/office/drawing/2014/main" id="{3B8CCD27-523D-4555-AE5F-6907F7E3E379}"/>
              </a:ext>
            </a:extLst>
          </p:cNvPr>
          <p:cNvGraphicFramePr>
            <a:graphicFrameLocks noGrp="1"/>
          </p:cNvGraphicFramePr>
          <p:nvPr>
            <p:extLst>
              <p:ext uri="{D42A27DB-BD31-4B8C-83A1-F6EECF244321}">
                <p14:modId xmlns:p14="http://schemas.microsoft.com/office/powerpoint/2010/main" val="2555776143"/>
              </p:ext>
            </p:extLst>
          </p:nvPr>
        </p:nvGraphicFramePr>
        <p:xfrm>
          <a:off x="389105" y="428017"/>
          <a:ext cx="11303541" cy="5836596"/>
        </p:xfrm>
        <a:graphic>
          <a:graphicData uri="http://schemas.openxmlformats.org/drawingml/2006/table">
            <a:tbl>
              <a:tblPr firstRow="1" firstCol="1" bandRow="1">
                <a:tableStyleId>{073A0DAA-6AF3-43AB-8588-CEC1D06C72B9}</a:tableStyleId>
              </a:tblPr>
              <a:tblGrid>
                <a:gridCol w="981593">
                  <a:extLst>
                    <a:ext uri="{9D8B030D-6E8A-4147-A177-3AD203B41FA5}">
                      <a16:colId xmlns:a16="http://schemas.microsoft.com/office/drawing/2014/main" val="1418795829"/>
                    </a:ext>
                  </a:extLst>
                </a:gridCol>
                <a:gridCol w="1394896">
                  <a:extLst>
                    <a:ext uri="{9D8B030D-6E8A-4147-A177-3AD203B41FA5}">
                      <a16:colId xmlns:a16="http://schemas.microsoft.com/office/drawing/2014/main" val="1781294442"/>
                    </a:ext>
                  </a:extLst>
                </a:gridCol>
                <a:gridCol w="2634802">
                  <a:extLst>
                    <a:ext uri="{9D8B030D-6E8A-4147-A177-3AD203B41FA5}">
                      <a16:colId xmlns:a16="http://schemas.microsoft.com/office/drawing/2014/main" val="4157041364"/>
                    </a:ext>
                  </a:extLst>
                </a:gridCol>
                <a:gridCol w="3099767">
                  <a:extLst>
                    <a:ext uri="{9D8B030D-6E8A-4147-A177-3AD203B41FA5}">
                      <a16:colId xmlns:a16="http://schemas.microsoft.com/office/drawing/2014/main" val="2844490021"/>
                    </a:ext>
                  </a:extLst>
                </a:gridCol>
                <a:gridCol w="3099767">
                  <a:extLst>
                    <a:ext uri="{9D8B030D-6E8A-4147-A177-3AD203B41FA5}">
                      <a16:colId xmlns:a16="http://schemas.microsoft.com/office/drawing/2014/main" val="1067709286"/>
                    </a:ext>
                  </a:extLst>
                </a:gridCol>
                <a:gridCol w="92716">
                  <a:extLst>
                    <a:ext uri="{9D8B030D-6E8A-4147-A177-3AD203B41FA5}">
                      <a16:colId xmlns:a16="http://schemas.microsoft.com/office/drawing/2014/main" val="870687130"/>
                    </a:ext>
                  </a:extLst>
                </a:gridCol>
              </a:tblGrid>
              <a:tr h="339849">
                <a:tc gridSpan="6">
                  <a:txBody>
                    <a:bodyPr/>
                    <a:lstStyle/>
                    <a:p>
                      <a:pPr marL="0" marR="0">
                        <a:spcBef>
                          <a:spcPts val="0"/>
                        </a:spcBef>
                        <a:spcAft>
                          <a:spcPts val="0"/>
                        </a:spcAft>
                      </a:pPr>
                      <a:r>
                        <a:rPr lang="en-US" sz="1200" dirty="0">
                          <a:effectLst/>
                        </a:rPr>
                        <a:t>Games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876" marR="60876"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55182860"/>
                  </a:ext>
                </a:extLst>
              </a:tr>
              <a:tr h="902451">
                <a:tc rowSpan="2">
                  <a:txBody>
                    <a:bodyPr/>
                    <a:lstStyle/>
                    <a:p>
                      <a:pPr marL="0" marR="0" algn="ctr">
                        <a:spcBef>
                          <a:spcPts val="0"/>
                        </a:spcBef>
                        <a:spcAft>
                          <a:spcPts val="0"/>
                        </a:spcAft>
                      </a:pPr>
                      <a:r>
                        <a:rPr lang="en-US" sz="1200" dirty="0">
                          <a:effectLst/>
                        </a:rPr>
                        <a:t>Novice Team</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876" marR="60876" marT="0" marB="0" anchor="ctr"/>
                </a:tc>
                <a:tc>
                  <a:txBody>
                    <a:bodyPr/>
                    <a:lstStyle/>
                    <a:p>
                      <a:pPr marL="0" marR="0" algn="ctr">
                        <a:spcBef>
                          <a:spcPts val="0"/>
                        </a:spcBef>
                        <a:spcAft>
                          <a:spcPts val="0"/>
                        </a:spcAft>
                      </a:pPr>
                      <a:r>
                        <a:rPr lang="en-US" sz="1100">
                          <a:effectLst/>
                        </a:rPr>
                        <a:t>Modified Championships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76" marR="60876" marT="0" marB="0" anchor="ctr"/>
                </a:tc>
                <a:tc>
                  <a:txBody>
                    <a:bodyPr/>
                    <a:lstStyle/>
                    <a:p>
                      <a:pPr marL="0" marR="0" algn="ctr">
                        <a:spcBef>
                          <a:spcPts val="0"/>
                        </a:spcBef>
                        <a:spcAft>
                          <a:spcPts val="0"/>
                        </a:spcAft>
                      </a:pPr>
                      <a:r>
                        <a:rPr lang="en-US" sz="1100">
                          <a:effectLst/>
                        </a:rPr>
                        <a:t>10 – 14 years of age</a:t>
                      </a:r>
                      <a:endParaRPr lang="en-US" sz="1000">
                        <a:effectLst/>
                      </a:endParaRPr>
                    </a:p>
                    <a:p>
                      <a:pPr marL="0" marR="0" algn="ctr">
                        <a:spcBef>
                          <a:spcPts val="0"/>
                        </a:spcBef>
                        <a:spcAft>
                          <a:spcPts val="0"/>
                        </a:spcAft>
                      </a:pPr>
                      <a:r>
                        <a:rPr lang="en-US" sz="1100">
                          <a:effectLst/>
                        </a:rPr>
                        <a:t>&amp;</a:t>
                      </a:r>
                      <a:endParaRPr lang="en-US" sz="1000">
                        <a:effectLst/>
                      </a:endParaRPr>
                    </a:p>
                    <a:p>
                      <a:pPr marL="0" marR="0" algn="ctr">
                        <a:spcBef>
                          <a:spcPts val="0"/>
                        </a:spcBef>
                        <a:spcAft>
                          <a:spcPts val="0"/>
                        </a:spcAft>
                      </a:pPr>
                      <a:r>
                        <a:rPr lang="en-US" sz="1100">
                          <a:effectLst/>
                        </a:rPr>
                        <a:t>D - 2 DR/EV/Flat/HSE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76" marR="60876" marT="0" marB="0" anchor="ctr"/>
                </a:tc>
                <a:tc>
                  <a:txBody>
                    <a:bodyPr/>
                    <a:lstStyle/>
                    <a:p>
                      <a:pPr marL="0" marR="0">
                        <a:spcBef>
                          <a:spcPts val="0"/>
                        </a:spcBef>
                        <a:spcAft>
                          <a:spcPts val="0"/>
                        </a:spcAft>
                      </a:pPr>
                      <a:r>
                        <a:rPr lang="en-US" sz="1100">
                          <a:effectLst/>
                        </a:rPr>
                        <a:t>Participate in a Standard Regional Games Rally at level.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76" marR="60876" marT="0" marB="0" anchor="ctr"/>
                </a:tc>
                <a:tc>
                  <a:txBody>
                    <a:bodyPr/>
                    <a:lstStyle/>
                    <a:p>
                      <a:pPr marL="0" marR="0">
                        <a:spcBef>
                          <a:spcPts val="0"/>
                        </a:spcBef>
                        <a:spcAft>
                          <a:spcPts val="0"/>
                        </a:spcAft>
                      </a:pPr>
                      <a:r>
                        <a:rPr lang="en-US" sz="1100">
                          <a:effectLst/>
                        </a:rPr>
                        <a:t>Participate in a Modified Regional Games Rally at level.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76" marR="60876" marT="0" marB="0" anchor="ctr"/>
                </a:tc>
                <a:tc>
                  <a:txBody>
                    <a:bodyPr/>
                    <a:lstStyle/>
                    <a:p>
                      <a:pPr marL="0" marR="0">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878518787"/>
                  </a:ext>
                </a:extLst>
              </a:tr>
              <a:tr h="902451">
                <a:tc vMerge="1">
                  <a:txBody>
                    <a:bodyPr/>
                    <a:lstStyle/>
                    <a:p>
                      <a:endParaRPr lang="en-US"/>
                    </a:p>
                  </a:txBody>
                  <a:tcPr/>
                </a:tc>
                <a:tc>
                  <a:txBody>
                    <a:bodyPr/>
                    <a:lstStyle/>
                    <a:p>
                      <a:pPr marL="0" marR="0" algn="ctr">
                        <a:spcBef>
                          <a:spcPts val="0"/>
                        </a:spcBef>
                        <a:spcAft>
                          <a:spcPts val="0"/>
                        </a:spcAft>
                      </a:pPr>
                      <a:r>
                        <a:rPr lang="en-US" sz="1100">
                          <a:effectLst/>
                        </a:rPr>
                        <a:t>Championships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76" marR="60876" marT="0" marB="0" anchor="ctr"/>
                </a:tc>
                <a:tc>
                  <a:txBody>
                    <a:bodyPr/>
                    <a:lstStyle/>
                    <a:p>
                      <a:pPr marL="0" marR="0" algn="ctr">
                        <a:spcBef>
                          <a:spcPts val="0"/>
                        </a:spcBef>
                        <a:spcAft>
                          <a:spcPts val="0"/>
                        </a:spcAft>
                      </a:pPr>
                      <a:r>
                        <a:rPr lang="en-US" sz="1100">
                          <a:effectLst/>
                        </a:rPr>
                        <a:t>12 – 14 years of age </a:t>
                      </a:r>
                      <a:endParaRPr lang="en-US" sz="1000">
                        <a:effectLst/>
                      </a:endParaRPr>
                    </a:p>
                    <a:p>
                      <a:pPr marL="0" marR="0" algn="ctr">
                        <a:spcBef>
                          <a:spcPts val="0"/>
                        </a:spcBef>
                        <a:spcAft>
                          <a:spcPts val="0"/>
                        </a:spcAft>
                      </a:pPr>
                      <a:r>
                        <a:rPr lang="en-US" sz="1100">
                          <a:effectLst/>
                        </a:rPr>
                        <a:t>&amp; </a:t>
                      </a:r>
                      <a:endParaRPr lang="en-US" sz="1000">
                        <a:effectLst/>
                      </a:endParaRPr>
                    </a:p>
                    <a:p>
                      <a:pPr marL="0" marR="0" algn="ctr">
                        <a:spcBef>
                          <a:spcPts val="0"/>
                        </a:spcBef>
                        <a:spcAft>
                          <a:spcPts val="0"/>
                        </a:spcAft>
                      </a:pPr>
                      <a:r>
                        <a:rPr lang="en-US" sz="1100">
                          <a:effectLst/>
                        </a:rPr>
                        <a:t>C - 1 DR/EV/Flat/HSE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76" marR="60876" marT="0" marB="0" anchor="ctr"/>
                </a:tc>
                <a:tc>
                  <a:txBody>
                    <a:bodyPr/>
                    <a:lstStyle/>
                    <a:p>
                      <a:pPr marL="0" marR="0">
                        <a:spcBef>
                          <a:spcPts val="0"/>
                        </a:spcBef>
                        <a:spcAft>
                          <a:spcPts val="0"/>
                        </a:spcAft>
                      </a:pPr>
                      <a:r>
                        <a:rPr lang="en-US" sz="1100">
                          <a:effectLst/>
                        </a:rPr>
                        <a:t>Complete a Standard Regional Games Rally at level.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76" marR="60876" marT="0" marB="0" anchor="ctr"/>
                </a:tc>
                <a:tc>
                  <a:txBody>
                    <a:bodyPr/>
                    <a:lstStyle/>
                    <a:p>
                      <a:pPr marL="0" marR="0">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76" marR="60876" marT="0" marB="0"/>
                </a:tc>
                <a:tc>
                  <a:txBody>
                    <a:bodyPr/>
                    <a:lstStyle/>
                    <a:p>
                      <a:pPr marL="0" marR="0">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346806094"/>
                  </a:ext>
                </a:extLst>
              </a:tr>
              <a:tr h="902451">
                <a:tc rowSpan="2">
                  <a:txBody>
                    <a:bodyPr/>
                    <a:lstStyle/>
                    <a:p>
                      <a:pPr marL="0" marR="0" algn="ctr">
                        <a:spcBef>
                          <a:spcPts val="0"/>
                        </a:spcBef>
                        <a:spcAft>
                          <a:spcPts val="0"/>
                        </a:spcAft>
                      </a:pPr>
                      <a:r>
                        <a:rPr lang="en-US" sz="1200">
                          <a:effectLst/>
                        </a:rPr>
                        <a:t>Junior Team</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76" marR="60876" marT="0" marB="0" anchor="ctr"/>
                </a:tc>
                <a:tc>
                  <a:txBody>
                    <a:bodyPr/>
                    <a:lstStyle/>
                    <a:p>
                      <a:pPr marL="0" marR="0" algn="ctr">
                        <a:spcBef>
                          <a:spcPts val="0"/>
                        </a:spcBef>
                        <a:spcAft>
                          <a:spcPts val="0"/>
                        </a:spcAft>
                      </a:pPr>
                      <a:r>
                        <a:rPr lang="en-US" sz="1100">
                          <a:effectLst/>
                        </a:rPr>
                        <a:t>Modified Championships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76" marR="60876" marT="0" marB="0" anchor="ctr"/>
                </a:tc>
                <a:tc>
                  <a:txBody>
                    <a:bodyPr/>
                    <a:lstStyle/>
                    <a:p>
                      <a:pPr marL="0" marR="0" algn="ctr">
                        <a:spcBef>
                          <a:spcPts val="0"/>
                        </a:spcBef>
                        <a:spcAft>
                          <a:spcPts val="0"/>
                        </a:spcAft>
                      </a:pPr>
                      <a:r>
                        <a:rPr lang="en-US" sz="1100">
                          <a:effectLst/>
                        </a:rPr>
                        <a:t>15 - 17 years of age </a:t>
                      </a:r>
                      <a:endParaRPr lang="en-US" sz="1000">
                        <a:effectLst/>
                      </a:endParaRPr>
                    </a:p>
                    <a:p>
                      <a:pPr marL="0" marR="0" algn="ctr">
                        <a:spcBef>
                          <a:spcPts val="0"/>
                        </a:spcBef>
                        <a:spcAft>
                          <a:spcPts val="0"/>
                        </a:spcAft>
                      </a:pPr>
                      <a:r>
                        <a:rPr lang="en-US" sz="1100">
                          <a:effectLst/>
                        </a:rPr>
                        <a:t>&amp; </a:t>
                      </a:r>
                      <a:endParaRPr lang="en-US" sz="1000">
                        <a:effectLst/>
                      </a:endParaRPr>
                    </a:p>
                    <a:p>
                      <a:pPr marL="0" marR="0" algn="ctr">
                        <a:spcBef>
                          <a:spcPts val="0"/>
                        </a:spcBef>
                        <a:spcAft>
                          <a:spcPts val="0"/>
                        </a:spcAft>
                      </a:pPr>
                      <a:r>
                        <a:rPr lang="en-US" sz="1100">
                          <a:effectLst/>
                        </a:rPr>
                        <a:t>D - 2 DR/EV/Flat/HSE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76" marR="60876" marT="0" marB="0" anchor="ctr"/>
                </a:tc>
                <a:tc>
                  <a:txBody>
                    <a:bodyPr/>
                    <a:lstStyle/>
                    <a:p>
                      <a:pPr marL="0" marR="0">
                        <a:spcBef>
                          <a:spcPts val="0"/>
                        </a:spcBef>
                        <a:spcAft>
                          <a:spcPts val="0"/>
                        </a:spcAft>
                      </a:pPr>
                      <a:r>
                        <a:rPr lang="en-US" sz="1100">
                          <a:effectLst/>
                        </a:rPr>
                        <a:t>Participate in a Standard Regional Games Rally at level.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76" marR="60876" marT="0" marB="0" anchor="ctr"/>
                </a:tc>
                <a:tc>
                  <a:txBody>
                    <a:bodyPr/>
                    <a:lstStyle/>
                    <a:p>
                      <a:pPr marL="0" marR="0">
                        <a:spcBef>
                          <a:spcPts val="0"/>
                        </a:spcBef>
                        <a:spcAft>
                          <a:spcPts val="0"/>
                        </a:spcAft>
                      </a:pPr>
                      <a:r>
                        <a:rPr lang="en-US" sz="1100">
                          <a:effectLst/>
                        </a:rPr>
                        <a:t>Participate in a Modified Regional Games Rally at level.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76" marR="60876" marT="0" marB="0" anchor="ctr"/>
                </a:tc>
                <a:tc>
                  <a:txBody>
                    <a:bodyPr/>
                    <a:lstStyle/>
                    <a:p>
                      <a:pPr marL="0" marR="0">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026531259"/>
                  </a:ext>
                </a:extLst>
              </a:tr>
              <a:tr h="902451">
                <a:tc vMerge="1">
                  <a:txBody>
                    <a:bodyPr/>
                    <a:lstStyle/>
                    <a:p>
                      <a:endParaRPr lang="en-US"/>
                    </a:p>
                  </a:txBody>
                  <a:tcPr/>
                </a:tc>
                <a:tc>
                  <a:txBody>
                    <a:bodyPr/>
                    <a:lstStyle/>
                    <a:p>
                      <a:pPr marL="0" marR="0" algn="ctr">
                        <a:spcBef>
                          <a:spcPts val="0"/>
                        </a:spcBef>
                        <a:spcAft>
                          <a:spcPts val="0"/>
                        </a:spcAft>
                      </a:pPr>
                      <a:r>
                        <a:rPr lang="en-US" sz="1100">
                          <a:effectLst/>
                        </a:rPr>
                        <a:t>Championships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76" marR="60876" marT="0" marB="0" anchor="ctr"/>
                </a:tc>
                <a:tc>
                  <a:txBody>
                    <a:bodyPr/>
                    <a:lstStyle/>
                    <a:p>
                      <a:pPr marL="0" marR="0" algn="ctr">
                        <a:spcBef>
                          <a:spcPts val="0"/>
                        </a:spcBef>
                        <a:spcAft>
                          <a:spcPts val="0"/>
                        </a:spcAft>
                      </a:pPr>
                      <a:r>
                        <a:rPr lang="en-US" sz="1100">
                          <a:effectLst/>
                        </a:rPr>
                        <a:t>15 - 17 years of age </a:t>
                      </a:r>
                      <a:endParaRPr lang="en-US" sz="1000">
                        <a:effectLst/>
                      </a:endParaRPr>
                    </a:p>
                    <a:p>
                      <a:pPr marL="0" marR="0" algn="ctr">
                        <a:spcBef>
                          <a:spcPts val="0"/>
                        </a:spcBef>
                        <a:spcAft>
                          <a:spcPts val="0"/>
                        </a:spcAft>
                      </a:pPr>
                      <a:r>
                        <a:rPr lang="en-US" sz="1100">
                          <a:effectLst/>
                        </a:rPr>
                        <a:t>&amp; </a:t>
                      </a:r>
                      <a:endParaRPr lang="en-US" sz="1000">
                        <a:effectLst/>
                      </a:endParaRPr>
                    </a:p>
                    <a:p>
                      <a:pPr marL="0" marR="0" algn="ctr">
                        <a:spcBef>
                          <a:spcPts val="0"/>
                        </a:spcBef>
                        <a:spcAft>
                          <a:spcPts val="0"/>
                        </a:spcAft>
                      </a:pPr>
                      <a:r>
                        <a:rPr lang="en-US" sz="1100">
                          <a:effectLst/>
                        </a:rPr>
                        <a:t>C - 1 DR/EV/Flat/HSE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76" marR="60876" marT="0" marB="0" anchor="ctr"/>
                </a:tc>
                <a:tc>
                  <a:txBody>
                    <a:bodyPr/>
                    <a:lstStyle/>
                    <a:p>
                      <a:pPr marL="0" marR="0">
                        <a:spcBef>
                          <a:spcPts val="0"/>
                        </a:spcBef>
                        <a:spcAft>
                          <a:spcPts val="0"/>
                        </a:spcAft>
                      </a:pPr>
                      <a:r>
                        <a:rPr lang="en-US" sz="1100">
                          <a:effectLst/>
                        </a:rPr>
                        <a:t>Complete a Standard Regional Games Rally at level.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76" marR="60876" marT="0" marB="0" anchor="ctr"/>
                </a:tc>
                <a:tc>
                  <a:txBody>
                    <a:bodyPr/>
                    <a:lstStyle/>
                    <a:p>
                      <a:pPr marL="0" marR="0">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76" marR="60876" marT="0" marB="0"/>
                </a:tc>
                <a:tc>
                  <a:txBody>
                    <a:bodyPr/>
                    <a:lstStyle/>
                    <a:p>
                      <a:pPr marL="0" marR="0">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470791883"/>
                  </a:ext>
                </a:extLst>
              </a:tr>
              <a:tr h="902451">
                <a:tc>
                  <a:txBody>
                    <a:bodyPr/>
                    <a:lstStyle/>
                    <a:p>
                      <a:pPr marL="0" marR="0" algn="ctr">
                        <a:spcBef>
                          <a:spcPts val="0"/>
                        </a:spcBef>
                        <a:spcAft>
                          <a:spcPts val="0"/>
                        </a:spcAft>
                      </a:pPr>
                      <a:r>
                        <a:rPr lang="en-US" sz="1200">
                          <a:effectLst/>
                        </a:rPr>
                        <a:t>Senior Pairs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76" marR="60876" marT="0" marB="0" anchor="ctr"/>
                </a:tc>
                <a:tc>
                  <a:txBody>
                    <a:bodyPr/>
                    <a:lstStyle/>
                    <a:p>
                      <a:pPr marL="0" marR="0" algn="ctr">
                        <a:spcBef>
                          <a:spcPts val="0"/>
                        </a:spcBef>
                        <a:spcAft>
                          <a:spcPts val="0"/>
                        </a:spcAft>
                      </a:pPr>
                      <a:r>
                        <a:rPr lang="en-US" sz="1100">
                          <a:effectLst/>
                        </a:rPr>
                        <a:t>Modified Championships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76" marR="60876" marT="0" marB="0" anchor="ctr"/>
                </a:tc>
                <a:tc>
                  <a:txBody>
                    <a:bodyPr/>
                    <a:lstStyle/>
                    <a:p>
                      <a:pPr marL="0" marR="0" algn="ctr">
                        <a:spcBef>
                          <a:spcPts val="0"/>
                        </a:spcBef>
                        <a:spcAft>
                          <a:spcPts val="0"/>
                        </a:spcAft>
                      </a:pPr>
                      <a:r>
                        <a:rPr lang="en-US" sz="1100">
                          <a:effectLst/>
                        </a:rPr>
                        <a:t>18+ years of age </a:t>
                      </a:r>
                      <a:endParaRPr lang="en-US" sz="1000">
                        <a:effectLst/>
                      </a:endParaRPr>
                    </a:p>
                    <a:p>
                      <a:pPr marL="0" marR="0" algn="ctr">
                        <a:spcBef>
                          <a:spcPts val="0"/>
                        </a:spcBef>
                        <a:spcAft>
                          <a:spcPts val="0"/>
                        </a:spcAft>
                      </a:pPr>
                      <a:r>
                        <a:rPr lang="en-US" sz="1100">
                          <a:effectLst/>
                        </a:rPr>
                        <a:t>&amp; </a:t>
                      </a:r>
                      <a:endParaRPr lang="en-US" sz="1000">
                        <a:effectLst/>
                      </a:endParaRPr>
                    </a:p>
                    <a:p>
                      <a:pPr marL="0" marR="0" algn="ctr">
                        <a:spcBef>
                          <a:spcPts val="0"/>
                        </a:spcBef>
                        <a:spcAft>
                          <a:spcPts val="0"/>
                        </a:spcAft>
                      </a:pPr>
                      <a:r>
                        <a:rPr lang="en-US" sz="1100">
                          <a:effectLst/>
                        </a:rPr>
                        <a:t>D - 2 DR/EV/Flat/HSE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76" marR="60876" marT="0" marB="0" anchor="ctr"/>
                </a:tc>
                <a:tc>
                  <a:txBody>
                    <a:bodyPr/>
                    <a:lstStyle/>
                    <a:p>
                      <a:pPr marL="0" marR="0">
                        <a:spcBef>
                          <a:spcPts val="0"/>
                        </a:spcBef>
                        <a:spcAft>
                          <a:spcPts val="0"/>
                        </a:spcAft>
                      </a:pPr>
                      <a:r>
                        <a:rPr lang="en-US" sz="1100">
                          <a:effectLst/>
                        </a:rPr>
                        <a:t>Participate in a Standard Regional Games Rally at level.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76" marR="60876" marT="0" marB="0" anchor="ctr"/>
                </a:tc>
                <a:tc>
                  <a:txBody>
                    <a:bodyPr/>
                    <a:lstStyle/>
                    <a:p>
                      <a:pPr marL="0" marR="0">
                        <a:spcBef>
                          <a:spcPts val="0"/>
                        </a:spcBef>
                        <a:spcAft>
                          <a:spcPts val="0"/>
                        </a:spcAft>
                      </a:pPr>
                      <a:r>
                        <a:rPr lang="en-US" sz="1100">
                          <a:effectLst/>
                        </a:rPr>
                        <a:t>Participate in a Modified Regional Games Rally at level.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76" marR="60876" marT="0" marB="0" anchor="ctr"/>
                </a:tc>
                <a:tc>
                  <a:txBody>
                    <a:bodyPr/>
                    <a:lstStyle/>
                    <a:p>
                      <a:pPr marL="0" marR="0">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590440488"/>
                  </a:ext>
                </a:extLst>
              </a:tr>
              <a:tr h="984492">
                <a:tc>
                  <a:txBody>
                    <a:bodyPr/>
                    <a:lstStyle/>
                    <a:p>
                      <a:pPr marL="0" marR="0" algn="ctr">
                        <a:spcBef>
                          <a:spcPts val="0"/>
                        </a:spcBef>
                        <a:spcAft>
                          <a:spcPts val="0"/>
                        </a:spcAft>
                      </a:pPr>
                      <a:r>
                        <a:rPr lang="en-US" sz="1200">
                          <a:effectLst/>
                        </a:rPr>
                        <a:t> </a:t>
                      </a:r>
                      <a:endParaRPr lang="en-US" sz="1000">
                        <a:effectLst/>
                      </a:endParaRPr>
                    </a:p>
                    <a:p>
                      <a:pPr marL="0" marR="0" algn="ctr">
                        <a:spcBef>
                          <a:spcPts val="0"/>
                        </a:spcBef>
                        <a:spcAft>
                          <a:spcPts val="0"/>
                        </a:spcAft>
                      </a:pPr>
                      <a:r>
                        <a:rPr lang="en-US" sz="1200">
                          <a:effectLst/>
                        </a:rPr>
                        <a:t>Advanced Pairs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76" marR="60876" marT="0" marB="0"/>
                </a:tc>
                <a:tc>
                  <a:txBody>
                    <a:bodyPr/>
                    <a:lstStyle/>
                    <a:p>
                      <a:pPr marL="0" marR="0" algn="ctr">
                        <a:spcBef>
                          <a:spcPts val="0"/>
                        </a:spcBef>
                        <a:spcAft>
                          <a:spcPts val="0"/>
                        </a:spcAft>
                      </a:pPr>
                      <a:r>
                        <a:rPr lang="en-US" sz="1100">
                          <a:effectLst/>
                        </a:rPr>
                        <a:t>Championships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76" marR="60876" marT="0" marB="0" anchor="ctr"/>
                </a:tc>
                <a:tc>
                  <a:txBody>
                    <a:bodyPr/>
                    <a:lstStyle/>
                    <a:p>
                      <a:pPr marL="0" marR="0" algn="ctr">
                        <a:spcBef>
                          <a:spcPts val="0"/>
                        </a:spcBef>
                        <a:spcAft>
                          <a:spcPts val="0"/>
                        </a:spcAft>
                      </a:pPr>
                      <a:r>
                        <a:rPr lang="en-US" sz="1100">
                          <a:effectLst/>
                        </a:rPr>
                        <a:t>18+ years of age </a:t>
                      </a:r>
                      <a:endParaRPr lang="en-US" sz="1000">
                        <a:effectLst/>
                      </a:endParaRPr>
                    </a:p>
                    <a:p>
                      <a:pPr marL="0" marR="0" algn="ctr">
                        <a:spcBef>
                          <a:spcPts val="0"/>
                        </a:spcBef>
                        <a:spcAft>
                          <a:spcPts val="0"/>
                        </a:spcAft>
                      </a:pPr>
                      <a:r>
                        <a:rPr lang="en-US" sz="1100">
                          <a:effectLst/>
                        </a:rPr>
                        <a:t>&amp; </a:t>
                      </a:r>
                      <a:endParaRPr lang="en-US" sz="1000">
                        <a:effectLst/>
                      </a:endParaRPr>
                    </a:p>
                    <a:p>
                      <a:pPr marL="0" marR="0" algn="ctr">
                        <a:spcBef>
                          <a:spcPts val="0"/>
                        </a:spcBef>
                        <a:spcAft>
                          <a:spcPts val="0"/>
                        </a:spcAft>
                      </a:pPr>
                      <a:r>
                        <a:rPr lang="en-US" sz="1100">
                          <a:effectLst/>
                        </a:rPr>
                        <a:t>C - 1 DR/EV/Flat/HSE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76" marR="60876" marT="0" marB="0" anchor="ctr"/>
                </a:tc>
                <a:tc>
                  <a:txBody>
                    <a:bodyPr/>
                    <a:lstStyle/>
                    <a:p>
                      <a:pPr marL="0" marR="0">
                        <a:spcBef>
                          <a:spcPts val="0"/>
                        </a:spcBef>
                        <a:spcAft>
                          <a:spcPts val="0"/>
                        </a:spcAft>
                      </a:pPr>
                      <a:r>
                        <a:rPr lang="en-US" sz="1100">
                          <a:effectLst/>
                        </a:rPr>
                        <a:t>Complete a Standard Regional Games Rally at level.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76" marR="60876" marT="0" marB="0" anchor="ctr"/>
                </a:tc>
                <a:tc>
                  <a:txBody>
                    <a:bodyPr/>
                    <a:lstStyle/>
                    <a:p>
                      <a:pPr marL="0" marR="0">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76" marR="60876" marT="0" marB="0"/>
                </a:tc>
                <a:tc>
                  <a:txBody>
                    <a:bodyPr/>
                    <a:lstStyle/>
                    <a:p>
                      <a:pPr marL="0" marR="0">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065904494"/>
                  </a:ext>
                </a:extLst>
              </a:tr>
            </a:tbl>
          </a:graphicData>
        </a:graphic>
      </p:graphicFrame>
    </p:spTree>
    <p:extLst>
      <p:ext uri="{BB962C8B-B14F-4D97-AF65-F5344CB8AC3E}">
        <p14:creationId xmlns:p14="http://schemas.microsoft.com/office/powerpoint/2010/main" val="2893218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7D0EF8-81EE-4292-A825-CA4A8FCF51BD}"/>
              </a:ext>
            </a:extLst>
          </p:cNvPr>
          <p:cNvSpPr txBox="1"/>
          <p:nvPr/>
        </p:nvSpPr>
        <p:spPr>
          <a:xfrm>
            <a:off x="226979" y="155642"/>
            <a:ext cx="11738042" cy="6546715"/>
          </a:xfrm>
          <a:prstGeom prst="rect">
            <a:avLst/>
          </a:prstGeom>
          <a:noFill/>
        </p:spPr>
        <p:txBody>
          <a:bodyPr wrap="square" rtlCol="0">
            <a:spAutoFit/>
          </a:bodyPr>
          <a:lstStyle/>
          <a:p>
            <a:endParaRPr lang="en-US" dirty="0"/>
          </a:p>
        </p:txBody>
      </p:sp>
      <p:graphicFrame>
        <p:nvGraphicFramePr>
          <p:cNvPr id="3" name="Table 2">
            <a:extLst>
              <a:ext uri="{FF2B5EF4-FFF2-40B4-BE49-F238E27FC236}">
                <a16:creationId xmlns:a16="http://schemas.microsoft.com/office/drawing/2014/main" id="{E6AB0DE6-27DA-4EEB-B1E4-7D3E409955A2}"/>
              </a:ext>
            </a:extLst>
          </p:cNvPr>
          <p:cNvGraphicFramePr>
            <a:graphicFrameLocks noGrp="1"/>
          </p:cNvGraphicFramePr>
          <p:nvPr>
            <p:extLst>
              <p:ext uri="{D42A27DB-BD31-4B8C-83A1-F6EECF244321}">
                <p14:modId xmlns:p14="http://schemas.microsoft.com/office/powerpoint/2010/main" val="3219438388"/>
              </p:ext>
            </p:extLst>
          </p:nvPr>
        </p:nvGraphicFramePr>
        <p:xfrm>
          <a:off x="226979" y="155642"/>
          <a:ext cx="11514307" cy="6410526"/>
        </p:xfrm>
        <a:graphic>
          <a:graphicData uri="http://schemas.openxmlformats.org/drawingml/2006/table">
            <a:tbl>
              <a:tblPr firstRow="1" firstCol="1" bandRow="1">
                <a:tableStyleId>{93296810-A885-4BE3-A3E7-6D5BEEA58F35}</a:tableStyleId>
              </a:tblPr>
              <a:tblGrid>
                <a:gridCol w="772169">
                  <a:extLst>
                    <a:ext uri="{9D8B030D-6E8A-4147-A177-3AD203B41FA5}">
                      <a16:colId xmlns:a16="http://schemas.microsoft.com/office/drawing/2014/main" val="3133269911"/>
                    </a:ext>
                  </a:extLst>
                </a:gridCol>
                <a:gridCol w="1097294">
                  <a:extLst>
                    <a:ext uri="{9D8B030D-6E8A-4147-A177-3AD203B41FA5}">
                      <a16:colId xmlns:a16="http://schemas.microsoft.com/office/drawing/2014/main" val="1561805660"/>
                    </a:ext>
                  </a:extLst>
                </a:gridCol>
                <a:gridCol w="2072664">
                  <a:extLst>
                    <a:ext uri="{9D8B030D-6E8A-4147-A177-3AD203B41FA5}">
                      <a16:colId xmlns:a16="http://schemas.microsoft.com/office/drawing/2014/main" val="2428104286"/>
                    </a:ext>
                  </a:extLst>
                </a:gridCol>
                <a:gridCol w="2438429">
                  <a:extLst>
                    <a:ext uri="{9D8B030D-6E8A-4147-A177-3AD203B41FA5}">
                      <a16:colId xmlns:a16="http://schemas.microsoft.com/office/drawing/2014/main" val="774604141"/>
                    </a:ext>
                  </a:extLst>
                </a:gridCol>
                <a:gridCol w="2519710">
                  <a:extLst>
                    <a:ext uri="{9D8B030D-6E8A-4147-A177-3AD203B41FA5}">
                      <a16:colId xmlns:a16="http://schemas.microsoft.com/office/drawing/2014/main" val="2403758643"/>
                    </a:ext>
                  </a:extLst>
                </a:gridCol>
                <a:gridCol w="2519710">
                  <a:extLst>
                    <a:ext uri="{9D8B030D-6E8A-4147-A177-3AD203B41FA5}">
                      <a16:colId xmlns:a16="http://schemas.microsoft.com/office/drawing/2014/main" val="1911618869"/>
                    </a:ext>
                  </a:extLst>
                </a:gridCol>
                <a:gridCol w="94331">
                  <a:extLst>
                    <a:ext uri="{9D8B030D-6E8A-4147-A177-3AD203B41FA5}">
                      <a16:colId xmlns:a16="http://schemas.microsoft.com/office/drawing/2014/main" val="2272817176"/>
                    </a:ext>
                  </a:extLst>
                </a:gridCol>
              </a:tblGrid>
              <a:tr h="276716">
                <a:tc gridSpan="7">
                  <a:txBody>
                    <a:bodyPr/>
                    <a:lstStyle/>
                    <a:p>
                      <a:pPr marL="0" marR="0">
                        <a:spcBef>
                          <a:spcPts val="0"/>
                        </a:spcBef>
                        <a:spcAft>
                          <a:spcPts val="0"/>
                        </a:spcAft>
                      </a:pPr>
                      <a:r>
                        <a:rPr lang="en-US" sz="1200">
                          <a:effectLst/>
                        </a:rPr>
                        <a:t>Polocrosse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86733755"/>
                  </a:ext>
                </a:extLst>
              </a:tr>
              <a:tr h="1226762">
                <a:tc rowSpan="2">
                  <a:txBody>
                    <a:bodyPr/>
                    <a:lstStyle/>
                    <a:p>
                      <a:pPr marL="0" marR="0" algn="ctr">
                        <a:spcBef>
                          <a:spcPts val="0"/>
                        </a:spcBef>
                        <a:spcAft>
                          <a:spcPts val="0"/>
                        </a:spcAft>
                      </a:pPr>
                      <a:r>
                        <a:rPr lang="en-US" sz="1200" dirty="0">
                          <a:effectLst/>
                        </a:rPr>
                        <a:t>Novice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lgn="ctr">
                        <a:spcBef>
                          <a:spcPts val="0"/>
                        </a:spcBef>
                        <a:spcAft>
                          <a:spcPts val="0"/>
                        </a:spcAft>
                      </a:pPr>
                      <a:r>
                        <a:rPr lang="en-US" sz="1100" dirty="0">
                          <a:effectLst/>
                        </a:rPr>
                        <a:t>Modified Championships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lgn="ctr">
                        <a:spcBef>
                          <a:spcPts val="0"/>
                        </a:spcBef>
                        <a:spcAft>
                          <a:spcPts val="0"/>
                        </a:spcAft>
                      </a:pPr>
                      <a:r>
                        <a:rPr lang="en-US" sz="1100" dirty="0">
                          <a:effectLst/>
                        </a:rPr>
                        <a:t>10  years of age</a:t>
                      </a:r>
                      <a:endParaRPr lang="en-US" sz="1000" dirty="0">
                        <a:effectLst/>
                      </a:endParaRPr>
                    </a:p>
                    <a:p>
                      <a:pPr marL="0" marR="0" algn="ctr">
                        <a:spcBef>
                          <a:spcPts val="0"/>
                        </a:spcBef>
                        <a:spcAft>
                          <a:spcPts val="0"/>
                        </a:spcAft>
                      </a:pPr>
                      <a:r>
                        <a:rPr lang="en-US" sz="1100" dirty="0">
                          <a:effectLst/>
                        </a:rPr>
                        <a:t>&amp;</a:t>
                      </a:r>
                      <a:endParaRPr lang="en-US" sz="1000" dirty="0">
                        <a:effectLst/>
                      </a:endParaRPr>
                    </a:p>
                    <a:p>
                      <a:pPr marL="0" marR="0" algn="ctr">
                        <a:spcBef>
                          <a:spcPts val="0"/>
                        </a:spcBef>
                        <a:spcAft>
                          <a:spcPts val="0"/>
                        </a:spcAft>
                      </a:pPr>
                      <a:r>
                        <a:rPr lang="en-US" sz="1100" dirty="0">
                          <a:effectLst/>
                        </a:rPr>
                        <a:t>D - 2 DR/EV/Flat/HSE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spcBef>
                          <a:spcPts val="0"/>
                        </a:spcBef>
                        <a:spcAft>
                          <a:spcPts val="0"/>
                        </a:spcAft>
                      </a:pPr>
                      <a:r>
                        <a:rPr lang="en-US" sz="1100">
                          <a:effectLst/>
                        </a:rPr>
                        <a:t>Participate in a Standard Regional Polocrosse Rally at level.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spcBef>
                          <a:spcPts val="0"/>
                        </a:spcBef>
                        <a:spcAft>
                          <a:spcPts val="0"/>
                        </a:spcAft>
                      </a:pPr>
                      <a:r>
                        <a:rPr lang="en-US" sz="1100">
                          <a:effectLst/>
                        </a:rPr>
                        <a:t>Participate in a Modified Regional Polocrosse Rally at the competition level.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spcBef>
                          <a:spcPts val="0"/>
                        </a:spcBef>
                        <a:spcAft>
                          <a:spcPts val="0"/>
                        </a:spcAft>
                      </a:pPr>
                      <a:r>
                        <a:rPr lang="en-US" sz="1100">
                          <a:effectLst/>
                        </a:rPr>
                        <a:t>Participate in an APA play-day or tournament at competition level and participate in a mounted Regional Rally as a rider at the minimum HM certification level.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tc>
                <a:tc>
                  <a:txBody>
                    <a:bodyPr/>
                    <a:lstStyle/>
                    <a:p>
                      <a:pPr marL="0" marR="0">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957094673"/>
                  </a:ext>
                </a:extLst>
              </a:tr>
              <a:tr h="1226762">
                <a:tc vMerge="1">
                  <a:txBody>
                    <a:bodyPr/>
                    <a:lstStyle/>
                    <a:p>
                      <a:endParaRPr lang="en-US"/>
                    </a:p>
                  </a:txBody>
                  <a:tcPr/>
                </a:tc>
                <a:tc>
                  <a:txBody>
                    <a:bodyPr/>
                    <a:lstStyle/>
                    <a:p>
                      <a:pPr marL="0" marR="0" algn="ctr">
                        <a:spcBef>
                          <a:spcPts val="0"/>
                        </a:spcBef>
                        <a:spcAft>
                          <a:spcPts val="0"/>
                        </a:spcAft>
                      </a:pPr>
                      <a:r>
                        <a:rPr lang="en-US" sz="1100">
                          <a:effectLst/>
                        </a:rPr>
                        <a:t>Championships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lgn="ctr">
                        <a:spcBef>
                          <a:spcPts val="0"/>
                        </a:spcBef>
                        <a:spcAft>
                          <a:spcPts val="0"/>
                        </a:spcAft>
                      </a:pPr>
                      <a:r>
                        <a:rPr lang="en-US" sz="1100">
                          <a:effectLst/>
                        </a:rPr>
                        <a:t>10 years of age</a:t>
                      </a:r>
                      <a:endParaRPr lang="en-US" sz="1000">
                        <a:effectLst/>
                      </a:endParaRPr>
                    </a:p>
                    <a:p>
                      <a:pPr marL="0" marR="0" algn="ctr">
                        <a:spcBef>
                          <a:spcPts val="0"/>
                        </a:spcBef>
                        <a:spcAft>
                          <a:spcPts val="0"/>
                        </a:spcAft>
                      </a:pPr>
                      <a:r>
                        <a:rPr lang="en-US" sz="1100">
                          <a:effectLst/>
                        </a:rPr>
                        <a:t> &amp; </a:t>
                      </a:r>
                      <a:endParaRPr lang="en-US" sz="1000">
                        <a:effectLst/>
                      </a:endParaRPr>
                    </a:p>
                    <a:p>
                      <a:pPr marL="0" marR="0" algn="ctr">
                        <a:spcBef>
                          <a:spcPts val="0"/>
                        </a:spcBef>
                        <a:spcAft>
                          <a:spcPts val="0"/>
                        </a:spcAft>
                      </a:pPr>
                      <a:r>
                        <a:rPr lang="en-US" sz="1100">
                          <a:effectLst/>
                        </a:rPr>
                        <a:t>C - 1 DR/EV/Flat/HSE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spcBef>
                          <a:spcPts val="0"/>
                        </a:spcBef>
                        <a:spcAft>
                          <a:spcPts val="0"/>
                        </a:spcAft>
                      </a:pPr>
                      <a:r>
                        <a:rPr lang="en-US" sz="1100">
                          <a:effectLst/>
                        </a:rPr>
                        <a:t>Complete a Standard Regional Polocrosse Rally at level.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spcBef>
                          <a:spcPts val="0"/>
                        </a:spcBef>
                        <a:spcAft>
                          <a:spcPts val="0"/>
                        </a:spcAft>
                      </a:pPr>
                      <a:r>
                        <a:rPr lang="en-US" sz="1100">
                          <a:effectLst/>
                        </a:rPr>
                        <a:t>Compete in an APA sanctioned Tournament at the competition level and participate in a mounted Standard Regional Rally as a rider at the minimum HM certification level.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tc>
                <a:tc>
                  <a:txBody>
                    <a:bodyPr/>
                    <a:lstStyle/>
                    <a:p>
                      <a:pPr marL="0" marR="0">
                        <a:spcBef>
                          <a:spcPts val="0"/>
                        </a:spcBef>
                        <a:spcAft>
                          <a:spcPts val="0"/>
                        </a:spcAft>
                      </a:pPr>
                      <a:r>
                        <a:rPr lang="en-US" sz="1100">
                          <a:effectLst/>
                        </a:rPr>
                        <a:t> </a:t>
                      </a:r>
                      <a:endParaRPr lang="en-US" sz="1000">
                        <a:effectLst/>
                      </a:endParaRPr>
                    </a:p>
                    <a:p>
                      <a:pPr marL="0" marR="0" algn="ctr">
                        <a:spcBef>
                          <a:spcPts val="0"/>
                        </a:spcBef>
                        <a:spcAft>
                          <a:spcPts val="0"/>
                        </a:spcAft>
                      </a:pPr>
                      <a:r>
                        <a:rPr lang="en-US" sz="1100">
                          <a:effectLst/>
                        </a:rPr>
                        <a:t>Not Applicable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tc>
                <a:tc>
                  <a:txBody>
                    <a:bodyPr/>
                    <a:lstStyle/>
                    <a:p>
                      <a:pPr marL="0" marR="0">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610641528"/>
                  </a:ext>
                </a:extLst>
              </a:tr>
              <a:tr h="1226762">
                <a:tc rowSpan="2">
                  <a:txBody>
                    <a:bodyPr/>
                    <a:lstStyle/>
                    <a:p>
                      <a:pPr marL="0" marR="0" algn="ctr">
                        <a:spcBef>
                          <a:spcPts val="0"/>
                        </a:spcBef>
                        <a:spcAft>
                          <a:spcPts val="0"/>
                        </a:spcAft>
                      </a:pPr>
                      <a:r>
                        <a:rPr lang="en-US" sz="1200">
                          <a:effectLst/>
                        </a:rPr>
                        <a:t>Intermediate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lgn="ctr">
                        <a:spcBef>
                          <a:spcPts val="0"/>
                        </a:spcBef>
                        <a:spcAft>
                          <a:spcPts val="0"/>
                        </a:spcAft>
                      </a:pPr>
                      <a:r>
                        <a:rPr lang="en-US" sz="1100">
                          <a:effectLst/>
                        </a:rPr>
                        <a:t>Modified Championships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lgn="ctr">
                        <a:spcBef>
                          <a:spcPts val="0"/>
                        </a:spcBef>
                        <a:spcAft>
                          <a:spcPts val="0"/>
                        </a:spcAft>
                      </a:pPr>
                      <a:r>
                        <a:rPr lang="en-US" sz="1100">
                          <a:effectLst/>
                        </a:rPr>
                        <a:t>10 years of age </a:t>
                      </a:r>
                      <a:endParaRPr lang="en-US" sz="1000">
                        <a:effectLst/>
                      </a:endParaRPr>
                    </a:p>
                    <a:p>
                      <a:pPr marL="0" marR="0" algn="ctr">
                        <a:spcBef>
                          <a:spcPts val="0"/>
                        </a:spcBef>
                        <a:spcAft>
                          <a:spcPts val="0"/>
                        </a:spcAft>
                      </a:pPr>
                      <a:r>
                        <a:rPr lang="en-US" sz="1100">
                          <a:effectLst/>
                        </a:rPr>
                        <a:t>&amp; </a:t>
                      </a:r>
                      <a:endParaRPr lang="en-US" sz="1000">
                        <a:effectLst/>
                      </a:endParaRPr>
                    </a:p>
                    <a:p>
                      <a:pPr marL="0" marR="0" algn="ctr">
                        <a:spcBef>
                          <a:spcPts val="0"/>
                        </a:spcBef>
                        <a:spcAft>
                          <a:spcPts val="0"/>
                        </a:spcAft>
                      </a:pPr>
                      <a:r>
                        <a:rPr lang="en-US" sz="1100">
                          <a:effectLst/>
                        </a:rPr>
                        <a:t>D - 2 DR/EV/Flat/HSE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spcBef>
                          <a:spcPts val="0"/>
                        </a:spcBef>
                        <a:spcAft>
                          <a:spcPts val="0"/>
                        </a:spcAft>
                      </a:pPr>
                      <a:r>
                        <a:rPr lang="en-US" sz="1100">
                          <a:effectLst/>
                        </a:rPr>
                        <a:t>Participate in a Standard Regional Polocrosse Rally at level.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spcBef>
                          <a:spcPts val="0"/>
                        </a:spcBef>
                        <a:spcAft>
                          <a:spcPts val="0"/>
                        </a:spcAft>
                      </a:pPr>
                      <a:r>
                        <a:rPr lang="en-US" sz="1100">
                          <a:effectLst/>
                        </a:rPr>
                        <a:t>Participate in a Modified Regional Polocrosse Rally at level.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spcBef>
                          <a:spcPts val="0"/>
                        </a:spcBef>
                        <a:spcAft>
                          <a:spcPts val="0"/>
                        </a:spcAft>
                      </a:pPr>
                      <a:r>
                        <a:rPr lang="en-US" sz="1100">
                          <a:effectLst/>
                        </a:rPr>
                        <a:t>Participate in an APA play-day or tournament at competition level and participate in a mounted Regional Rally as a rider at the minimum HM certification level.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tc>
                <a:tc>
                  <a:txBody>
                    <a:bodyPr/>
                    <a:lstStyle/>
                    <a:p>
                      <a:pPr marL="0" marR="0">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91868312"/>
                  </a:ext>
                </a:extLst>
              </a:tr>
              <a:tr h="1226762">
                <a:tc vMerge="1">
                  <a:txBody>
                    <a:bodyPr/>
                    <a:lstStyle/>
                    <a:p>
                      <a:endParaRPr lang="en-US"/>
                    </a:p>
                  </a:txBody>
                  <a:tcPr/>
                </a:tc>
                <a:tc>
                  <a:txBody>
                    <a:bodyPr/>
                    <a:lstStyle/>
                    <a:p>
                      <a:pPr marL="0" marR="0" algn="ctr">
                        <a:spcBef>
                          <a:spcPts val="0"/>
                        </a:spcBef>
                        <a:spcAft>
                          <a:spcPts val="0"/>
                        </a:spcAft>
                      </a:pPr>
                      <a:r>
                        <a:rPr lang="en-US" sz="1100">
                          <a:effectLst/>
                        </a:rPr>
                        <a:t>Championships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lgn="ctr">
                        <a:spcBef>
                          <a:spcPts val="0"/>
                        </a:spcBef>
                        <a:spcAft>
                          <a:spcPts val="0"/>
                        </a:spcAft>
                      </a:pPr>
                      <a:r>
                        <a:rPr lang="en-US" sz="1100">
                          <a:effectLst/>
                        </a:rPr>
                        <a:t>12 years of age </a:t>
                      </a:r>
                      <a:endParaRPr lang="en-US" sz="1000">
                        <a:effectLst/>
                      </a:endParaRPr>
                    </a:p>
                    <a:p>
                      <a:pPr marL="0" marR="0" algn="ctr">
                        <a:spcBef>
                          <a:spcPts val="0"/>
                        </a:spcBef>
                        <a:spcAft>
                          <a:spcPts val="0"/>
                        </a:spcAft>
                      </a:pPr>
                      <a:r>
                        <a:rPr lang="en-US" sz="1100">
                          <a:effectLst/>
                        </a:rPr>
                        <a:t>&amp; </a:t>
                      </a:r>
                      <a:endParaRPr lang="en-US" sz="1000">
                        <a:effectLst/>
                      </a:endParaRPr>
                    </a:p>
                    <a:p>
                      <a:pPr marL="0" marR="0" algn="ctr">
                        <a:spcBef>
                          <a:spcPts val="0"/>
                        </a:spcBef>
                        <a:spcAft>
                          <a:spcPts val="0"/>
                        </a:spcAft>
                      </a:pPr>
                      <a:r>
                        <a:rPr lang="en-US" sz="1100">
                          <a:effectLst/>
                        </a:rPr>
                        <a:t>C - 1 DR/EV/Flat/HSE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spcBef>
                          <a:spcPts val="0"/>
                        </a:spcBef>
                        <a:spcAft>
                          <a:spcPts val="0"/>
                        </a:spcAft>
                      </a:pPr>
                      <a:r>
                        <a:rPr lang="en-US" sz="1100">
                          <a:effectLst/>
                        </a:rPr>
                        <a:t>Compete in a Standard Regional Polocrosse Rally at level.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spcBef>
                          <a:spcPts val="0"/>
                        </a:spcBef>
                        <a:spcAft>
                          <a:spcPts val="0"/>
                        </a:spcAft>
                      </a:pPr>
                      <a:r>
                        <a:rPr lang="en-US" sz="1100">
                          <a:effectLst/>
                        </a:rPr>
                        <a:t>Compete in an APA sanctioned Tournament at the competition level and participate in a mounted Standard Regional Rally as a rider at the minimum HM certification level.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tc>
                <a:tc>
                  <a:txBody>
                    <a:bodyPr/>
                    <a:lstStyle/>
                    <a:p>
                      <a:pPr marL="0" marR="0">
                        <a:spcBef>
                          <a:spcPts val="0"/>
                        </a:spcBef>
                        <a:spcAft>
                          <a:spcPts val="0"/>
                        </a:spcAft>
                      </a:pPr>
                      <a:r>
                        <a:rPr lang="en-US" sz="1100" dirty="0">
                          <a:effectLst/>
                        </a:rPr>
                        <a:t> </a:t>
                      </a:r>
                      <a:endParaRPr lang="en-US" sz="1000" dirty="0">
                        <a:effectLst/>
                      </a:endParaRPr>
                    </a:p>
                    <a:p>
                      <a:pPr marL="0" marR="0" algn="ctr">
                        <a:spcBef>
                          <a:spcPts val="0"/>
                        </a:spcBef>
                        <a:spcAft>
                          <a:spcPts val="0"/>
                        </a:spcAft>
                      </a:pPr>
                      <a:r>
                        <a:rPr lang="en-US" sz="1100" dirty="0">
                          <a:effectLst/>
                        </a:rPr>
                        <a:t>Not Applicable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tc>
                <a:tc>
                  <a:txBody>
                    <a:bodyPr/>
                    <a:lstStyle/>
                    <a:p>
                      <a:pPr marL="0" marR="0">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800963179"/>
                  </a:ext>
                </a:extLst>
              </a:tr>
              <a:tr h="1226762">
                <a:tc>
                  <a:txBody>
                    <a:bodyPr/>
                    <a:lstStyle/>
                    <a:p>
                      <a:pPr marL="0" marR="0" algn="ctr">
                        <a:spcBef>
                          <a:spcPts val="0"/>
                        </a:spcBef>
                        <a:spcAft>
                          <a:spcPts val="0"/>
                        </a:spcAft>
                      </a:pPr>
                      <a:r>
                        <a:rPr lang="en-US" sz="1200">
                          <a:effectLst/>
                        </a:rPr>
                        <a:t>Advanced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lgn="ctr">
                        <a:spcBef>
                          <a:spcPts val="0"/>
                        </a:spcBef>
                        <a:spcAft>
                          <a:spcPts val="0"/>
                        </a:spcAft>
                      </a:pPr>
                      <a:r>
                        <a:rPr lang="en-US" sz="1100">
                          <a:effectLst/>
                        </a:rPr>
                        <a:t>Championships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lgn="ctr">
                        <a:spcBef>
                          <a:spcPts val="0"/>
                        </a:spcBef>
                        <a:spcAft>
                          <a:spcPts val="0"/>
                        </a:spcAft>
                      </a:pPr>
                      <a:r>
                        <a:rPr lang="en-US" sz="1100">
                          <a:effectLst/>
                        </a:rPr>
                        <a:t>12 years of age </a:t>
                      </a:r>
                      <a:endParaRPr lang="en-US" sz="1000">
                        <a:effectLst/>
                      </a:endParaRPr>
                    </a:p>
                    <a:p>
                      <a:pPr marL="0" marR="0" algn="ctr">
                        <a:spcBef>
                          <a:spcPts val="0"/>
                        </a:spcBef>
                        <a:spcAft>
                          <a:spcPts val="0"/>
                        </a:spcAft>
                      </a:pPr>
                      <a:r>
                        <a:rPr lang="en-US" sz="1100">
                          <a:effectLst/>
                        </a:rPr>
                        <a:t>&amp;</a:t>
                      </a:r>
                      <a:endParaRPr lang="en-US" sz="1000">
                        <a:effectLst/>
                      </a:endParaRPr>
                    </a:p>
                    <a:p>
                      <a:pPr marL="0" marR="0" algn="ctr">
                        <a:spcBef>
                          <a:spcPts val="0"/>
                        </a:spcBef>
                        <a:spcAft>
                          <a:spcPts val="0"/>
                        </a:spcAft>
                      </a:pPr>
                      <a:r>
                        <a:rPr lang="en-US" sz="1100">
                          <a:effectLst/>
                        </a:rPr>
                        <a:t> C - 1 DR/EV/Flat/HSE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spcBef>
                          <a:spcPts val="0"/>
                        </a:spcBef>
                        <a:spcAft>
                          <a:spcPts val="0"/>
                        </a:spcAft>
                      </a:pPr>
                      <a:r>
                        <a:rPr lang="en-US" sz="1100">
                          <a:effectLst/>
                        </a:rPr>
                        <a:t>Compete in a Standard Regional Polocrosse Rally at level.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spcBef>
                          <a:spcPts val="0"/>
                        </a:spcBef>
                        <a:spcAft>
                          <a:spcPts val="0"/>
                        </a:spcAft>
                      </a:pPr>
                      <a:r>
                        <a:rPr lang="en-US" sz="1100">
                          <a:effectLst/>
                        </a:rPr>
                        <a:t>Compete in an APA sanctioned Tournament at the competition level and participate in a mounted Standard Regional Rally as a rider at the minimum HM certification level.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rPr>
                        <a:t>Not Applicable</a:t>
                      </a:r>
                      <a:endParaRPr lang="en-US" sz="800" dirty="0">
                        <a:effectLst/>
                      </a:endParaRPr>
                    </a:p>
                    <a:p>
                      <a:pPr marL="0" marR="0">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tc>
                <a:tc>
                  <a:txBody>
                    <a:bodyPr/>
                    <a:lstStyle/>
                    <a:p>
                      <a:pPr marL="0" marR="0">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767710571"/>
                  </a:ext>
                </a:extLst>
              </a:tr>
            </a:tbl>
          </a:graphicData>
        </a:graphic>
      </p:graphicFrame>
    </p:spTree>
    <p:extLst>
      <p:ext uri="{BB962C8B-B14F-4D97-AF65-F5344CB8AC3E}">
        <p14:creationId xmlns:p14="http://schemas.microsoft.com/office/powerpoint/2010/main" val="3150523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859835-29E8-492A-9C22-F50E011D5B3B}"/>
              </a:ext>
            </a:extLst>
          </p:cNvPr>
          <p:cNvSpPr txBox="1"/>
          <p:nvPr/>
        </p:nvSpPr>
        <p:spPr>
          <a:xfrm>
            <a:off x="184826" y="204281"/>
            <a:ext cx="11819106" cy="6517532"/>
          </a:xfrm>
          <a:prstGeom prst="rect">
            <a:avLst/>
          </a:prstGeom>
          <a:noFill/>
        </p:spPr>
        <p:txBody>
          <a:bodyPr wrap="square" rtlCol="0">
            <a:spAutoFit/>
          </a:bodyPr>
          <a:lstStyle/>
          <a:p>
            <a:endParaRPr lang="en-US" dirty="0"/>
          </a:p>
        </p:txBody>
      </p:sp>
      <p:graphicFrame>
        <p:nvGraphicFramePr>
          <p:cNvPr id="3" name="Table 2">
            <a:extLst>
              <a:ext uri="{FF2B5EF4-FFF2-40B4-BE49-F238E27FC236}">
                <a16:creationId xmlns:a16="http://schemas.microsoft.com/office/drawing/2014/main" id="{37F35EE7-239A-4BB6-929C-BA35A147DF0B}"/>
              </a:ext>
            </a:extLst>
          </p:cNvPr>
          <p:cNvGraphicFramePr>
            <a:graphicFrameLocks noGrp="1"/>
          </p:cNvGraphicFramePr>
          <p:nvPr>
            <p:extLst>
              <p:ext uri="{D42A27DB-BD31-4B8C-83A1-F6EECF244321}">
                <p14:modId xmlns:p14="http://schemas.microsoft.com/office/powerpoint/2010/main" val="3366131093"/>
              </p:ext>
            </p:extLst>
          </p:nvPr>
        </p:nvGraphicFramePr>
        <p:xfrm>
          <a:off x="184825" y="136187"/>
          <a:ext cx="11682921" cy="6429984"/>
        </p:xfrm>
        <a:graphic>
          <a:graphicData uri="http://schemas.openxmlformats.org/drawingml/2006/table">
            <a:tbl>
              <a:tblPr firstRow="1" firstCol="1" bandRow="1">
                <a:tableStyleId>{F5AB1C69-6EDB-4FF4-983F-18BD219EF322}</a:tableStyleId>
              </a:tblPr>
              <a:tblGrid>
                <a:gridCol w="885554">
                  <a:extLst>
                    <a:ext uri="{9D8B030D-6E8A-4147-A177-3AD203B41FA5}">
                      <a16:colId xmlns:a16="http://schemas.microsoft.com/office/drawing/2014/main" val="714603545"/>
                    </a:ext>
                  </a:extLst>
                </a:gridCol>
                <a:gridCol w="928448">
                  <a:extLst>
                    <a:ext uri="{9D8B030D-6E8A-4147-A177-3AD203B41FA5}">
                      <a16:colId xmlns:a16="http://schemas.microsoft.com/office/drawing/2014/main" val="1288755059"/>
                    </a:ext>
                  </a:extLst>
                </a:gridCol>
                <a:gridCol w="1319374">
                  <a:extLst>
                    <a:ext uri="{9D8B030D-6E8A-4147-A177-3AD203B41FA5}">
                      <a16:colId xmlns:a16="http://schemas.microsoft.com/office/drawing/2014/main" val="2342837212"/>
                    </a:ext>
                  </a:extLst>
                </a:gridCol>
                <a:gridCol w="2492149">
                  <a:extLst>
                    <a:ext uri="{9D8B030D-6E8A-4147-A177-3AD203B41FA5}">
                      <a16:colId xmlns:a16="http://schemas.microsoft.com/office/drawing/2014/main" val="1739413935"/>
                    </a:ext>
                  </a:extLst>
                </a:gridCol>
                <a:gridCol w="2931941">
                  <a:extLst>
                    <a:ext uri="{9D8B030D-6E8A-4147-A177-3AD203B41FA5}">
                      <a16:colId xmlns:a16="http://schemas.microsoft.com/office/drawing/2014/main" val="2882182175"/>
                    </a:ext>
                  </a:extLst>
                </a:gridCol>
                <a:gridCol w="3029671">
                  <a:extLst>
                    <a:ext uri="{9D8B030D-6E8A-4147-A177-3AD203B41FA5}">
                      <a16:colId xmlns:a16="http://schemas.microsoft.com/office/drawing/2014/main" val="704545791"/>
                    </a:ext>
                  </a:extLst>
                </a:gridCol>
                <a:gridCol w="95784">
                  <a:extLst>
                    <a:ext uri="{9D8B030D-6E8A-4147-A177-3AD203B41FA5}">
                      <a16:colId xmlns:a16="http://schemas.microsoft.com/office/drawing/2014/main" val="3570865096"/>
                    </a:ext>
                  </a:extLst>
                </a:gridCol>
              </a:tblGrid>
              <a:tr h="277841">
                <a:tc gridSpan="7">
                  <a:txBody>
                    <a:bodyPr/>
                    <a:lstStyle/>
                    <a:p>
                      <a:pPr marL="0" marR="0">
                        <a:spcBef>
                          <a:spcPts val="0"/>
                        </a:spcBef>
                        <a:spcAft>
                          <a:spcPts val="0"/>
                        </a:spcAft>
                      </a:pPr>
                      <a:r>
                        <a:rPr lang="en-US" sz="1200">
                          <a:effectLst/>
                        </a:rPr>
                        <a:t>Quiz</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89383841"/>
                  </a:ext>
                </a:extLst>
              </a:tr>
              <a:tr h="984343">
                <a:tc>
                  <a:txBody>
                    <a:bodyPr/>
                    <a:lstStyle/>
                    <a:p>
                      <a:pPr marL="0" marR="0" algn="ctr">
                        <a:spcBef>
                          <a:spcPts val="0"/>
                        </a:spcBef>
                        <a:spcAft>
                          <a:spcPts val="0"/>
                        </a:spcAft>
                      </a:pPr>
                      <a:r>
                        <a:rPr lang="en-US" sz="1200">
                          <a:effectLst/>
                        </a:rPr>
                        <a:t>Novice 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lgn="ctr">
                        <a:spcBef>
                          <a:spcPts val="0"/>
                        </a:spcBef>
                        <a:spcAft>
                          <a:spcPts val="0"/>
                        </a:spcAft>
                      </a:pPr>
                      <a:r>
                        <a:rPr lang="en-US" sz="1100">
                          <a:effectLst/>
                        </a:rPr>
                        <a:t>Modified Championships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lgn="ctr">
                        <a:spcBef>
                          <a:spcPts val="0"/>
                        </a:spcBef>
                        <a:spcAft>
                          <a:spcPts val="0"/>
                        </a:spcAft>
                      </a:pPr>
                      <a:r>
                        <a:rPr lang="en-US" sz="1100">
                          <a:effectLst/>
                        </a:rPr>
                        <a:t>10 – 11 years of age </a:t>
                      </a:r>
                      <a:endParaRPr lang="en-US" sz="1000">
                        <a:effectLst/>
                      </a:endParaRPr>
                    </a:p>
                    <a:p>
                      <a:pPr marL="0" marR="0" algn="ctr">
                        <a:spcBef>
                          <a:spcPts val="0"/>
                        </a:spcBef>
                        <a:spcAft>
                          <a:spcPts val="0"/>
                        </a:spcAft>
                      </a:pPr>
                      <a:r>
                        <a:rPr lang="en-US" sz="1100">
                          <a:effectLst/>
                        </a:rPr>
                        <a:t>&amp; </a:t>
                      </a:r>
                      <a:endParaRPr lang="en-US" sz="1000">
                        <a:effectLst/>
                      </a:endParaRPr>
                    </a:p>
                    <a:p>
                      <a:pPr marL="0" marR="0" algn="ctr">
                        <a:spcBef>
                          <a:spcPts val="0"/>
                        </a:spcBef>
                        <a:spcAft>
                          <a:spcPts val="0"/>
                        </a:spcAft>
                      </a:pPr>
                      <a:r>
                        <a:rPr lang="en-US" sz="1100">
                          <a:effectLst/>
                        </a:rPr>
                        <a:t>D – 2 HM</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spcBef>
                          <a:spcPts val="0"/>
                        </a:spcBef>
                        <a:spcAft>
                          <a:spcPts val="0"/>
                        </a:spcAft>
                      </a:pPr>
                      <a:r>
                        <a:rPr lang="en-US" sz="1100">
                          <a:effectLst/>
                        </a:rPr>
                        <a:t>Participate in a Standard Regional Quiz Rally at level.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spcBef>
                          <a:spcPts val="0"/>
                        </a:spcBef>
                        <a:spcAft>
                          <a:spcPts val="0"/>
                        </a:spcAft>
                      </a:pPr>
                      <a:r>
                        <a:rPr lang="en-US" sz="1100">
                          <a:effectLst/>
                        </a:rPr>
                        <a:t>Participate in a Modified Regional Quiz Rally at rally at level.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lgn="ctr">
                        <a:spcBef>
                          <a:spcPts val="0"/>
                        </a:spcBef>
                        <a:spcAft>
                          <a:spcPts val="0"/>
                        </a:spcAft>
                      </a:pPr>
                      <a:r>
                        <a:rPr lang="en-US" sz="1100">
                          <a:effectLst/>
                        </a:rPr>
                        <a:t> </a:t>
                      </a:r>
                      <a:endParaRPr lang="en-US" sz="1000">
                        <a:effectLst/>
                      </a:endParaRPr>
                    </a:p>
                    <a:p>
                      <a:pPr marL="0" marR="0" algn="ctr">
                        <a:spcBef>
                          <a:spcPts val="0"/>
                        </a:spcBef>
                        <a:spcAft>
                          <a:spcPts val="0"/>
                        </a:spcAft>
                      </a:pPr>
                      <a:r>
                        <a:rPr lang="en-US" sz="1100">
                          <a:effectLst/>
                        </a:rPr>
                        <a:t>Not Applicable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tc>
                <a:tc>
                  <a:txBody>
                    <a:bodyPr/>
                    <a:lstStyle/>
                    <a:p>
                      <a:pPr marL="0" marR="0">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076486747"/>
                  </a:ext>
                </a:extLst>
              </a:tr>
              <a:tr h="984343">
                <a:tc>
                  <a:txBody>
                    <a:bodyPr/>
                    <a:lstStyle/>
                    <a:p>
                      <a:pPr marL="0" marR="0" algn="ctr">
                        <a:spcBef>
                          <a:spcPts val="0"/>
                        </a:spcBef>
                        <a:spcAft>
                          <a:spcPts val="0"/>
                        </a:spcAft>
                      </a:pPr>
                      <a:r>
                        <a:rPr lang="en-US" sz="1200">
                          <a:effectLst/>
                        </a:rPr>
                        <a:t>Novice C</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lgn="ctr">
                        <a:spcBef>
                          <a:spcPts val="0"/>
                        </a:spcBef>
                        <a:spcAft>
                          <a:spcPts val="0"/>
                        </a:spcAft>
                      </a:pPr>
                      <a:r>
                        <a:rPr lang="en-US" sz="1100" dirty="0">
                          <a:effectLst/>
                        </a:rPr>
                        <a:t>Modified Championships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lgn="ctr">
                        <a:spcBef>
                          <a:spcPts val="0"/>
                        </a:spcBef>
                        <a:spcAft>
                          <a:spcPts val="0"/>
                        </a:spcAft>
                      </a:pPr>
                      <a:r>
                        <a:rPr lang="en-US" sz="1100">
                          <a:effectLst/>
                        </a:rPr>
                        <a:t>10 – 11 years of age </a:t>
                      </a:r>
                      <a:endParaRPr lang="en-US" sz="1000">
                        <a:effectLst/>
                      </a:endParaRPr>
                    </a:p>
                    <a:p>
                      <a:pPr marL="0" marR="0" algn="ctr">
                        <a:spcBef>
                          <a:spcPts val="0"/>
                        </a:spcBef>
                        <a:spcAft>
                          <a:spcPts val="0"/>
                        </a:spcAft>
                      </a:pPr>
                      <a:r>
                        <a:rPr lang="en-US" sz="1100">
                          <a:effectLst/>
                        </a:rPr>
                        <a:t>&amp; </a:t>
                      </a:r>
                      <a:endParaRPr lang="en-US" sz="1000">
                        <a:effectLst/>
                      </a:endParaRPr>
                    </a:p>
                    <a:p>
                      <a:pPr marL="0" marR="0" algn="ctr">
                        <a:spcBef>
                          <a:spcPts val="0"/>
                        </a:spcBef>
                        <a:spcAft>
                          <a:spcPts val="0"/>
                        </a:spcAft>
                      </a:pPr>
                      <a:r>
                        <a:rPr lang="en-US" sz="1100">
                          <a:effectLst/>
                        </a:rPr>
                        <a:t>C – 1 HM</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spcBef>
                          <a:spcPts val="0"/>
                        </a:spcBef>
                        <a:spcAft>
                          <a:spcPts val="0"/>
                        </a:spcAft>
                      </a:pPr>
                      <a:r>
                        <a:rPr lang="en-US" sz="1100">
                          <a:effectLst/>
                        </a:rPr>
                        <a:t>Participate in a Standard Regional Quiz Rally at level.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spcBef>
                          <a:spcPts val="0"/>
                        </a:spcBef>
                        <a:spcAft>
                          <a:spcPts val="0"/>
                        </a:spcAft>
                      </a:pPr>
                      <a:r>
                        <a:rPr lang="en-US" sz="1100">
                          <a:effectLst/>
                        </a:rPr>
                        <a:t>Participate in a Modified Regional Quiz Rally at rally at level.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lgn="ctr">
                        <a:spcBef>
                          <a:spcPts val="0"/>
                        </a:spcBef>
                        <a:spcAft>
                          <a:spcPts val="0"/>
                        </a:spcAft>
                      </a:pPr>
                      <a:r>
                        <a:rPr lang="en-US" sz="1100">
                          <a:effectLst/>
                        </a:rPr>
                        <a:t> </a:t>
                      </a:r>
                      <a:endParaRPr lang="en-US" sz="1000">
                        <a:effectLst/>
                      </a:endParaRPr>
                    </a:p>
                    <a:p>
                      <a:pPr marL="0" marR="0" algn="ctr">
                        <a:spcBef>
                          <a:spcPts val="0"/>
                        </a:spcBef>
                        <a:spcAft>
                          <a:spcPts val="0"/>
                        </a:spcAft>
                      </a:pPr>
                      <a:r>
                        <a:rPr lang="en-US" sz="1100">
                          <a:effectLst/>
                        </a:rPr>
                        <a:t>Not Applicable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tc>
                <a:tc>
                  <a:txBody>
                    <a:bodyPr/>
                    <a:lstStyle/>
                    <a:p>
                      <a:pPr marL="0" marR="0">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286813876"/>
                  </a:ext>
                </a:extLst>
              </a:tr>
              <a:tr h="984343">
                <a:tc>
                  <a:txBody>
                    <a:bodyPr/>
                    <a:lstStyle/>
                    <a:p>
                      <a:pPr marL="0" marR="0" algn="ctr">
                        <a:spcBef>
                          <a:spcPts val="0"/>
                        </a:spcBef>
                        <a:spcAft>
                          <a:spcPts val="0"/>
                        </a:spcAft>
                      </a:pPr>
                      <a:r>
                        <a:rPr lang="en-US" sz="1200">
                          <a:effectLst/>
                        </a:rPr>
                        <a:t>Junior 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lgn="ctr">
                        <a:spcBef>
                          <a:spcPts val="0"/>
                        </a:spcBef>
                        <a:spcAft>
                          <a:spcPts val="0"/>
                        </a:spcAft>
                      </a:pPr>
                      <a:r>
                        <a:rPr lang="en-US" sz="1100">
                          <a:effectLst/>
                        </a:rPr>
                        <a:t>Championships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lgn="ctr">
                        <a:spcBef>
                          <a:spcPts val="0"/>
                        </a:spcBef>
                        <a:spcAft>
                          <a:spcPts val="0"/>
                        </a:spcAft>
                      </a:pPr>
                      <a:r>
                        <a:rPr lang="en-US" sz="1100">
                          <a:effectLst/>
                        </a:rPr>
                        <a:t>12 – 17 years of age </a:t>
                      </a:r>
                      <a:endParaRPr lang="en-US" sz="1000">
                        <a:effectLst/>
                      </a:endParaRPr>
                    </a:p>
                    <a:p>
                      <a:pPr marL="0" marR="0" algn="ctr">
                        <a:spcBef>
                          <a:spcPts val="0"/>
                        </a:spcBef>
                        <a:spcAft>
                          <a:spcPts val="0"/>
                        </a:spcAft>
                      </a:pPr>
                      <a:r>
                        <a:rPr lang="en-US" sz="1100">
                          <a:effectLst/>
                        </a:rPr>
                        <a:t>&amp; </a:t>
                      </a:r>
                      <a:endParaRPr lang="en-US" sz="1000">
                        <a:effectLst/>
                      </a:endParaRPr>
                    </a:p>
                    <a:p>
                      <a:pPr marL="0" marR="0" algn="ctr">
                        <a:spcBef>
                          <a:spcPts val="0"/>
                        </a:spcBef>
                        <a:spcAft>
                          <a:spcPts val="0"/>
                        </a:spcAft>
                      </a:pPr>
                      <a:r>
                        <a:rPr lang="en-US" sz="1100">
                          <a:effectLst/>
                        </a:rPr>
                        <a:t>D – 3 HM</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spcBef>
                          <a:spcPts val="0"/>
                        </a:spcBef>
                        <a:spcAft>
                          <a:spcPts val="0"/>
                        </a:spcAft>
                      </a:pPr>
                      <a:r>
                        <a:rPr lang="en-US" sz="1100" dirty="0">
                          <a:effectLst/>
                        </a:rPr>
                        <a:t>Participate in a Standard Regional Quiz Rally at level.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spcBef>
                          <a:spcPts val="0"/>
                        </a:spcBef>
                        <a:spcAft>
                          <a:spcPts val="0"/>
                        </a:spcAft>
                      </a:pPr>
                      <a:r>
                        <a:rPr lang="en-US" sz="1100">
                          <a:effectLst/>
                        </a:rPr>
                        <a:t>Participate in a Modified Regional Quiz Rally at rally at level.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lgn="ctr">
                        <a:spcBef>
                          <a:spcPts val="0"/>
                        </a:spcBef>
                        <a:spcAft>
                          <a:spcPts val="0"/>
                        </a:spcAft>
                      </a:pPr>
                      <a:r>
                        <a:rPr lang="en-US" sz="1100">
                          <a:effectLst/>
                        </a:rPr>
                        <a:t> </a:t>
                      </a:r>
                      <a:endParaRPr lang="en-US" sz="1000">
                        <a:effectLst/>
                      </a:endParaRPr>
                    </a:p>
                    <a:p>
                      <a:pPr marL="0" marR="0" algn="ctr">
                        <a:spcBef>
                          <a:spcPts val="0"/>
                        </a:spcBef>
                        <a:spcAft>
                          <a:spcPts val="0"/>
                        </a:spcAft>
                      </a:pPr>
                      <a:r>
                        <a:rPr lang="en-US" sz="1100">
                          <a:effectLst/>
                        </a:rPr>
                        <a:t>Not Applicable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tc>
                <a:tc>
                  <a:txBody>
                    <a:bodyPr/>
                    <a:lstStyle/>
                    <a:p>
                      <a:pPr marL="0" marR="0">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884896965"/>
                  </a:ext>
                </a:extLst>
              </a:tr>
              <a:tr h="738257">
                <a:tc>
                  <a:txBody>
                    <a:bodyPr/>
                    <a:lstStyle/>
                    <a:p>
                      <a:pPr marL="0" marR="0" algn="ctr">
                        <a:spcBef>
                          <a:spcPts val="0"/>
                        </a:spcBef>
                        <a:spcAft>
                          <a:spcPts val="0"/>
                        </a:spcAft>
                      </a:pPr>
                      <a:r>
                        <a:rPr lang="en-US" sz="1200">
                          <a:effectLst/>
                        </a:rPr>
                        <a:t>Senior 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lgn="ctr">
                        <a:spcBef>
                          <a:spcPts val="0"/>
                        </a:spcBef>
                        <a:spcAft>
                          <a:spcPts val="0"/>
                        </a:spcAft>
                      </a:pPr>
                      <a:r>
                        <a:rPr lang="en-US" sz="1100">
                          <a:effectLst/>
                        </a:rPr>
                        <a:t>Championships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lgn="ctr">
                        <a:spcBef>
                          <a:spcPts val="0"/>
                        </a:spcBef>
                        <a:spcAft>
                          <a:spcPts val="0"/>
                        </a:spcAft>
                      </a:pPr>
                      <a:r>
                        <a:rPr lang="en-US" sz="1100">
                          <a:effectLst/>
                        </a:rPr>
                        <a:t>18 + years of age </a:t>
                      </a:r>
                      <a:endParaRPr lang="en-US" sz="1000">
                        <a:effectLst/>
                      </a:endParaRPr>
                    </a:p>
                    <a:p>
                      <a:pPr marL="0" marR="0" algn="ctr">
                        <a:spcBef>
                          <a:spcPts val="0"/>
                        </a:spcBef>
                        <a:spcAft>
                          <a:spcPts val="0"/>
                        </a:spcAft>
                      </a:pPr>
                      <a:r>
                        <a:rPr lang="en-US" sz="1100">
                          <a:effectLst/>
                        </a:rPr>
                        <a:t>&amp; </a:t>
                      </a:r>
                      <a:endParaRPr lang="en-US" sz="1000">
                        <a:effectLst/>
                      </a:endParaRPr>
                    </a:p>
                    <a:p>
                      <a:pPr marL="0" marR="0" algn="ctr">
                        <a:spcBef>
                          <a:spcPts val="0"/>
                        </a:spcBef>
                        <a:spcAft>
                          <a:spcPts val="0"/>
                        </a:spcAft>
                      </a:pPr>
                      <a:r>
                        <a:rPr lang="en-US" sz="1100">
                          <a:effectLst/>
                        </a:rPr>
                        <a:t>D – 3 HM</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spcBef>
                          <a:spcPts val="0"/>
                        </a:spcBef>
                        <a:spcAft>
                          <a:spcPts val="0"/>
                        </a:spcAft>
                      </a:pPr>
                      <a:r>
                        <a:rPr lang="en-US" sz="1100">
                          <a:effectLst/>
                        </a:rPr>
                        <a:t>Participate in a Standard Regional Quiz Rally at level.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spcBef>
                          <a:spcPts val="0"/>
                        </a:spcBef>
                        <a:spcAft>
                          <a:spcPts val="0"/>
                        </a:spcAft>
                      </a:pPr>
                      <a:r>
                        <a:rPr lang="en-US" sz="1100">
                          <a:effectLst/>
                        </a:rPr>
                        <a:t>Participate in a Modified Regional Quiz Rally at rally at level.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lgn="ctr">
                        <a:spcBef>
                          <a:spcPts val="0"/>
                        </a:spcBef>
                        <a:spcAft>
                          <a:spcPts val="0"/>
                        </a:spcAft>
                      </a:pPr>
                      <a:r>
                        <a:rPr lang="en-US" sz="1100">
                          <a:effectLst/>
                        </a:rPr>
                        <a:t> </a:t>
                      </a:r>
                      <a:endParaRPr lang="en-US" sz="1000">
                        <a:effectLst/>
                      </a:endParaRPr>
                    </a:p>
                    <a:p>
                      <a:pPr marL="0" marR="0" algn="ctr">
                        <a:spcBef>
                          <a:spcPts val="0"/>
                        </a:spcBef>
                        <a:spcAft>
                          <a:spcPts val="0"/>
                        </a:spcAft>
                      </a:pPr>
                      <a:r>
                        <a:rPr lang="en-US" sz="1100">
                          <a:effectLst/>
                        </a:rPr>
                        <a:t>Not Applicable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tc>
                <a:tc>
                  <a:txBody>
                    <a:bodyPr/>
                    <a:lstStyle/>
                    <a:p>
                      <a:pPr marL="0" marR="0">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904421606"/>
                  </a:ext>
                </a:extLst>
              </a:tr>
              <a:tr h="984343">
                <a:tc>
                  <a:txBody>
                    <a:bodyPr/>
                    <a:lstStyle/>
                    <a:p>
                      <a:pPr marL="0" marR="0" algn="ctr">
                        <a:spcBef>
                          <a:spcPts val="0"/>
                        </a:spcBef>
                        <a:spcAft>
                          <a:spcPts val="0"/>
                        </a:spcAft>
                      </a:pPr>
                      <a:r>
                        <a:rPr lang="en-US" sz="1200">
                          <a:effectLst/>
                        </a:rPr>
                        <a:t>Junior C</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lgn="ctr">
                        <a:spcBef>
                          <a:spcPts val="0"/>
                        </a:spcBef>
                        <a:spcAft>
                          <a:spcPts val="0"/>
                        </a:spcAft>
                      </a:pPr>
                      <a:r>
                        <a:rPr lang="en-US" sz="1100">
                          <a:effectLst/>
                        </a:rPr>
                        <a:t>Championships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lgn="ctr">
                        <a:spcBef>
                          <a:spcPts val="0"/>
                        </a:spcBef>
                        <a:spcAft>
                          <a:spcPts val="0"/>
                        </a:spcAft>
                      </a:pPr>
                      <a:r>
                        <a:rPr lang="en-US" sz="1100">
                          <a:effectLst/>
                        </a:rPr>
                        <a:t>12 – 17 years of age </a:t>
                      </a:r>
                      <a:endParaRPr lang="en-US" sz="1000">
                        <a:effectLst/>
                      </a:endParaRPr>
                    </a:p>
                    <a:p>
                      <a:pPr marL="0" marR="0" algn="ctr">
                        <a:spcBef>
                          <a:spcPts val="0"/>
                        </a:spcBef>
                        <a:spcAft>
                          <a:spcPts val="0"/>
                        </a:spcAft>
                      </a:pPr>
                      <a:r>
                        <a:rPr lang="en-US" sz="1100">
                          <a:effectLst/>
                        </a:rPr>
                        <a:t>&amp; </a:t>
                      </a:r>
                      <a:endParaRPr lang="en-US" sz="1000">
                        <a:effectLst/>
                      </a:endParaRPr>
                    </a:p>
                    <a:p>
                      <a:pPr marL="0" marR="0" algn="ctr">
                        <a:spcBef>
                          <a:spcPts val="0"/>
                        </a:spcBef>
                        <a:spcAft>
                          <a:spcPts val="0"/>
                        </a:spcAft>
                      </a:pPr>
                      <a:r>
                        <a:rPr lang="en-US" sz="1100">
                          <a:effectLst/>
                        </a:rPr>
                        <a:t>C – 1 HM</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spcBef>
                          <a:spcPts val="0"/>
                        </a:spcBef>
                        <a:spcAft>
                          <a:spcPts val="0"/>
                        </a:spcAft>
                      </a:pPr>
                      <a:r>
                        <a:rPr lang="en-US" sz="1100">
                          <a:effectLst/>
                        </a:rPr>
                        <a:t>Participate in a Standard Regional Quiz Rally at level.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lgn="ctr">
                        <a:spcBef>
                          <a:spcPts val="0"/>
                        </a:spcBef>
                        <a:spcAft>
                          <a:spcPts val="0"/>
                        </a:spcAft>
                      </a:pPr>
                      <a:r>
                        <a:rPr lang="en-US" sz="1100">
                          <a:effectLst/>
                        </a:rPr>
                        <a:t>Not Applicable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lgn="ctr">
                        <a:spcBef>
                          <a:spcPts val="0"/>
                        </a:spcBef>
                        <a:spcAft>
                          <a:spcPts val="0"/>
                        </a:spcAft>
                      </a:pPr>
                      <a:r>
                        <a:rPr lang="en-US" sz="1100">
                          <a:effectLst/>
                        </a:rPr>
                        <a:t> </a:t>
                      </a:r>
                      <a:endParaRPr lang="en-US" sz="1000">
                        <a:effectLst/>
                      </a:endParaRPr>
                    </a:p>
                    <a:p>
                      <a:pPr marL="0" marR="0" algn="ctr">
                        <a:spcBef>
                          <a:spcPts val="0"/>
                        </a:spcBef>
                        <a:spcAft>
                          <a:spcPts val="0"/>
                        </a:spcAft>
                      </a:pPr>
                      <a:r>
                        <a:rPr lang="en-US" sz="1100">
                          <a:effectLst/>
                        </a:rPr>
                        <a:t>Not Applicable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tc>
                <a:tc>
                  <a:txBody>
                    <a:bodyPr/>
                    <a:lstStyle/>
                    <a:p>
                      <a:pPr marL="0" marR="0">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938216649"/>
                  </a:ext>
                </a:extLst>
              </a:tr>
              <a:tr h="738257">
                <a:tc>
                  <a:txBody>
                    <a:bodyPr/>
                    <a:lstStyle/>
                    <a:p>
                      <a:pPr marL="0" marR="0" algn="ctr">
                        <a:spcBef>
                          <a:spcPts val="0"/>
                        </a:spcBef>
                        <a:spcAft>
                          <a:spcPts val="0"/>
                        </a:spcAft>
                      </a:pPr>
                      <a:r>
                        <a:rPr lang="en-US" sz="1200">
                          <a:effectLst/>
                        </a:rPr>
                        <a:t>Senior C</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lgn="ctr">
                        <a:spcBef>
                          <a:spcPts val="0"/>
                        </a:spcBef>
                        <a:spcAft>
                          <a:spcPts val="0"/>
                        </a:spcAft>
                      </a:pPr>
                      <a:r>
                        <a:rPr lang="en-US" sz="1100">
                          <a:effectLst/>
                        </a:rPr>
                        <a:t>Championships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lgn="ctr">
                        <a:spcBef>
                          <a:spcPts val="0"/>
                        </a:spcBef>
                        <a:spcAft>
                          <a:spcPts val="0"/>
                        </a:spcAft>
                      </a:pPr>
                      <a:r>
                        <a:rPr lang="en-US" sz="1100">
                          <a:effectLst/>
                        </a:rPr>
                        <a:t>18 + years of age </a:t>
                      </a:r>
                      <a:endParaRPr lang="en-US" sz="1000">
                        <a:effectLst/>
                      </a:endParaRPr>
                    </a:p>
                    <a:p>
                      <a:pPr marL="0" marR="0" algn="ctr">
                        <a:spcBef>
                          <a:spcPts val="0"/>
                        </a:spcBef>
                        <a:spcAft>
                          <a:spcPts val="0"/>
                        </a:spcAft>
                      </a:pPr>
                      <a:r>
                        <a:rPr lang="en-US" sz="1100">
                          <a:effectLst/>
                        </a:rPr>
                        <a:t>&amp; </a:t>
                      </a:r>
                      <a:endParaRPr lang="en-US" sz="1000">
                        <a:effectLst/>
                      </a:endParaRPr>
                    </a:p>
                    <a:p>
                      <a:pPr marL="0" marR="0" algn="ctr">
                        <a:spcBef>
                          <a:spcPts val="0"/>
                        </a:spcBef>
                        <a:spcAft>
                          <a:spcPts val="0"/>
                        </a:spcAft>
                      </a:pPr>
                      <a:r>
                        <a:rPr lang="en-US" sz="1100">
                          <a:effectLst/>
                        </a:rPr>
                        <a:t>C – 1 HM</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spcBef>
                          <a:spcPts val="0"/>
                        </a:spcBef>
                        <a:spcAft>
                          <a:spcPts val="0"/>
                        </a:spcAft>
                      </a:pPr>
                      <a:r>
                        <a:rPr lang="en-US" sz="1100">
                          <a:effectLst/>
                        </a:rPr>
                        <a:t>Participate in a Standard Regional Quiz Rally at level.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lgn="ctr">
                        <a:spcBef>
                          <a:spcPts val="0"/>
                        </a:spcBef>
                        <a:spcAft>
                          <a:spcPts val="0"/>
                        </a:spcAft>
                      </a:pPr>
                      <a:r>
                        <a:rPr lang="en-US" sz="1100">
                          <a:effectLst/>
                        </a:rPr>
                        <a:t>Not Applicable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lgn="ctr">
                        <a:spcBef>
                          <a:spcPts val="0"/>
                        </a:spcBef>
                        <a:spcAft>
                          <a:spcPts val="0"/>
                        </a:spcAft>
                      </a:pPr>
                      <a:r>
                        <a:rPr lang="en-US" sz="1100">
                          <a:effectLst/>
                        </a:rPr>
                        <a:t> </a:t>
                      </a:r>
                      <a:endParaRPr lang="en-US" sz="1000">
                        <a:effectLst/>
                      </a:endParaRPr>
                    </a:p>
                    <a:p>
                      <a:pPr marL="0" marR="0" algn="ctr">
                        <a:spcBef>
                          <a:spcPts val="0"/>
                        </a:spcBef>
                        <a:spcAft>
                          <a:spcPts val="0"/>
                        </a:spcAft>
                      </a:pPr>
                      <a:r>
                        <a:rPr lang="en-US" sz="1100">
                          <a:effectLst/>
                        </a:rPr>
                        <a:t>Not Applicable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tc>
                <a:tc>
                  <a:txBody>
                    <a:bodyPr/>
                    <a:lstStyle/>
                    <a:p>
                      <a:pPr marL="0" marR="0">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079483477"/>
                  </a:ext>
                </a:extLst>
              </a:tr>
              <a:tr h="738257">
                <a:tc>
                  <a:txBody>
                    <a:bodyPr/>
                    <a:lstStyle/>
                    <a:p>
                      <a:pPr marL="0" marR="0" algn="ctr">
                        <a:spcBef>
                          <a:spcPts val="0"/>
                        </a:spcBef>
                        <a:spcAft>
                          <a:spcPts val="0"/>
                        </a:spcAft>
                      </a:pPr>
                      <a:r>
                        <a:rPr lang="en-US" sz="1200">
                          <a:effectLst/>
                        </a:rPr>
                        <a:t>H-B/H/H-A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lgn="ctr">
                        <a:spcBef>
                          <a:spcPts val="0"/>
                        </a:spcBef>
                        <a:spcAft>
                          <a:spcPts val="0"/>
                        </a:spcAft>
                      </a:pPr>
                      <a:r>
                        <a:rPr lang="en-US" sz="1100">
                          <a:effectLst/>
                        </a:rPr>
                        <a:t>Championships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lgn="ctr">
                        <a:spcBef>
                          <a:spcPts val="0"/>
                        </a:spcBef>
                        <a:spcAft>
                          <a:spcPts val="0"/>
                        </a:spcAft>
                      </a:pPr>
                      <a:r>
                        <a:rPr lang="en-US" sz="1100">
                          <a:effectLst/>
                        </a:rPr>
                        <a:t>14 + years of age </a:t>
                      </a:r>
                      <a:endParaRPr lang="en-US" sz="1000">
                        <a:effectLst/>
                      </a:endParaRPr>
                    </a:p>
                    <a:p>
                      <a:pPr marL="0" marR="0" algn="ctr">
                        <a:spcBef>
                          <a:spcPts val="0"/>
                        </a:spcBef>
                        <a:spcAft>
                          <a:spcPts val="0"/>
                        </a:spcAft>
                      </a:pPr>
                      <a:r>
                        <a:rPr lang="en-US" sz="1100">
                          <a:effectLst/>
                        </a:rPr>
                        <a:t>&amp; </a:t>
                      </a:r>
                      <a:endParaRPr lang="en-US" sz="1000">
                        <a:effectLst/>
                      </a:endParaRPr>
                    </a:p>
                    <a:p>
                      <a:pPr marL="0" marR="0" algn="ctr">
                        <a:spcBef>
                          <a:spcPts val="0"/>
                        </a:spcBef>
                        <a:spcAft>
                          <a:spcPts val="0"/>
                        </a:spcAft>
                      </a:pPr>
                      <a:r>
                        <a:rPr lang="en-US" sz="1100">
                          <a:effectLst/>
                        </a:rPr>
                        <a:t>H – B HM</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spcBef>
                          <a:spcPts val="0"/>
                        </a:spcBef>
                        <a:spcAft>
                          <a:spcPts val="0"/>
                        </a:spcAft>
                      </a:pPr>
                      <a:r>
                        <a:rPr lang="en-US" sz="1100">
                          <a:effectLst/>
                        </a:rPr>
                        <a:t>Participate in a Standard Regional Quiz Rally at level.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lgn="ctr">
                        <a:spcBef>
                          <a:spcPts val="0"/>
                        </a:spcBef>
                        <a:spcAft>
                          <a:spcPts val="0"/>
                        </a:spcAft>
                      </a:pPr>
                      <a:r>
                        <a:rPr lang="en-US" sz="1100">
                          <a:effectLst/>
                        </a:rPr>
                        <a:t>Not Applicable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nchor="ctr"/>
                </a:tc>
                <a:tc>
                  <a:txBody>
                    <a:bodyPr/>
                    <a:lstStyle/>
                    <a:p>
                      <a:pPr marL="0" marR="0" algn="ctr">
                        <a:spcBef>
                          <a:spcPts val="0"/>
                        </a:spcBef>
                        <a:spcAft>
                          <a:spcPts val="0"/>
                        </a:spcAft>
                      </a:pPr>
                      <a:r>
                        <a:rPr lang="en-US" sz="1100">
                          <a:effectLst/>
                        </a:rPr>
                        <a:t> </a:t>
                      </a:r>
                      <a:endParaRPr lang="en-US" sz="1000">
                        <a:effectLst/>
                      </a:endParaRPr>
                    </a:p>
                    <a:p>
                      <a:pPr marL="0" marR="0" algn="ctr">
                        <a:spcBef>
                          <a:spcPts val="0"/>
                        </a:spcBef>
                        <a:spcAft>
                          <a:spcPts val="0"/>
                        </a:spcAft>
                      </a:pPr>
                      <a:r>
                        <a:rPr lang="en-US" sz="1100">
                          <a:effectLst/>
                        </a:rPr>
                        <a:t>Not Applicable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837" marR="60837" marT="0" marB="0"/>
                </a:tc>
                <a:tc>
                  <a:txBody>
                    <a:bodyPr/>
                    <a:lstStyle/>
                    <a:p>
                      <a:pPr marL="0" marR="0">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656276742"/>
                  </a:ext>
                </a:extLst>
              </a:tr>
            </a:tbl>
          </a:graphicData>
        </a:graphic>
      </p:graphicFrame>
    </p:spTree>
    <p:extLst>
      <p:ext uri="{BB962C8B-B14F-4D97-AF65-F5344CB8AC3E}">
        <p14:creationId xmlns:p14="http://schemas.microsoft.com/office/powerpoint/2010/main" val="3248704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71E38BF-5ABD-4681-938A-ECA775CCE0A6}"/>
              </a:ext>
            </a:extLst>
          </p:cNvPr>
          <p:cNvSpPr txBox="1"/>
          <p:nvPr/>
        </p:nvSpPr>
        <p:spPr>
          <a:xfrm>
            <a:off x="165370" y="233464"/>
            <a:ext cx="11858017" cy="6498076"/>
          </a:xfrm>
          <a:prstGeom prst="rect">
            <a:avLst/>
          </a:prstGeom>
          <a:noFill/>
        </p:spPr>
        <p:txBody>
          <a:bodyPr wrap="square" rtlCol="0">
            <a:spAutoFit/>
          </a:bodyPr>
          <a:lstStyle/>
          <a:p>
            <a:endParaRPr lang="en-US" dirty="0"/>
          </a:p>
        </p:txBody>
      </p:sp>
      <p:graphicFrame>
        <p:nvGraphicFramePr>
          <p:cNvPr id="3" name="Table 2">
            <a:extLst>
              <a:ext uri="{FF2B5EF4-FFF2-40B4-BE49-F238E27FC236}">
                <a16:creationId xmlns:a16="http://schemas.microsoft.com/office/drawing/2014/main" id="{B7D43A0C-B9E1-4290-99B1-92EB6AFF732C}"/>
              </a:ext>
            </a:extLst>
          </p:cNvPr>
          <p:cNvGraphicFramePr>
            <a:graphicFrameLocks noGrp="1"/>
          </p:cNvGraphicFramePr>
          <p:nvPr>
            <p:extLst>
              <p:ext uri="{D42A27DB-BD31-4B8C-83A1-F6EECF244321}">
                <p14:modId xmlns:p14="http://schemas.microsoft.com/office/powerpoint/2010/main" val="2695006191"/>
              </p:ext>
            </p:extLst>
          </p:nvPr>
        </p:nvGraphicFramePr>
        <p:xfrm>
          <a:off x="252918" y="233464"/>
          <a:ext cx="11566187" cy="6254883"/>
        </p:xfrm>
        <a:graphic>
          <a:graphicData uri="http://schemas.openxmlformats.org/drawingml/2006/table">
            <a:tbl>
              <a:tblPr firstRow="1" firstCol="1" bandRow="1">
                <a:tableStyleId>{00A15C55-8517-42AA-B614-E9B94910E393}</a:tableStyleId>
              </a:tblPr>
              <a:tblGrid>
                <a:gridCol w="775648">
                  <a:extLst>
                    <a:ext uri="{9D8B030D-6E8A-4147-A177-3AD203B41FA5}">
                      <a16:colId xmlns:a16="http://schemas.microsoft.com/office/drawing/2014/main" val="1751183386"/>
                    </a:ext>
                  </a:extLst>
                </a:gridCol>
                <a:gridCol w="1102238">
                  <a:extLst>
                    <a:ext uri="{9D8B030D-6E8A-4147-A177-3AD203B41FA5}">
                      <a16:colId xmlns:a16="http://schemas.microsoft.com/office/drawing/2014/main" val="3644928200"/>
                    </a:ext>
                  </a:extLst>
                </a:gridCol>
                <a:gridCol w="2082003">
                  <a:extLst>
                    <a:ext uri="{9D8B030D-6E8A-4147-A177-3AD203B41FA5}">
                      <a16:colId xmlns:a16="http://schemas.microsoft.com/office/drawing/2014/main" val="3455451547"/>
                    </a:ext>
                  </a:extLst>
                </a:gridCol>
                <a:gridCol w="2449415">
                  <a:extLst>
                    <a:ext uri="{9D8B030D-6E8A-4147-A177-3AD203B41FA5}">
                      <a16:colId xmlns:a16="http://schemas.microsoft.com/office/drawing/2014/main" val="283086814"/>
                    </a:ext>
                  </a:extLst>
                </a:gridCol>
                <a:gridCol w="2531064">
                  <a:extLst>
                    <a:ext uri="{9D8B030D-6E8A-4147-A177-3AD203B41FA5}">
                      <a16:colId xmlns:a16="http://schemas.microsoft.com/office/drawing/2014/main" val="3038420170"/>
                    </a:ext>
                  </a:extLst>
                </a:gridCol>
                <a:gridCol w="2531064">
                  <a:extLst>
                    <a:ext uri="{9D8B030D-6E8A-4147-A177-3AD203B41FA5}">
                      <a16:colId xmlns:a16="http://schemas.microsoft.com/office/drawing/2014/main" val="2509174972"/>
                    </a:ext>
                  </a:extLst>
                </a:gridCol>
                <a:gridCol w="94755">
                  <a:extLst>
                    <a:ext uri="{9D8B030D-6E8A-4147-A177-3AD203B41FA5}">
                      <a16:colId xmlns:a16="http://schemas.microsoft.com/office/drawing/2014/main" val="3160812451"/>
                    </a:ext>
                  </a:extLst>
                </a:gridCol>
              </a:tblGrid>
              <a:tr h="269998">
                <a:tc gridSpan="7">
                  <a:txBody>
                    <a:bodyPr/>
                    <a:lstStyle/>
                    <a:p>
                      <a:pPr marL="0" marR="0">
                        <a:spcBef>
                          <a:spcPts val="0"/>
                        </a:spcBef>
                        <a:spcAft>
                          <a:spcPts val="0"/>
                        </a:spcAft>
                      </a:pPr>
                      <a:r>
                        <a:rPr lang="en-US" sz="1200">
                          <a:effectLst/>
                        </a:rPr>
                        <a:t>Show Jumping</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50243905"/>
                  </a:ext>
                </a:extLst>
              </a:tr>
              <a:tr h="1196977">
                <a:tc rowSpan="2">
                  <a:txBody>
                    <a:bodyPr/>
                    <a:lstStyle/>
                    <a:p>
                      <a:pPr marL="0" marR="0" algn="ctr">
                        <a:spcBef>
                          <a:spcPts val="0"/>
                        </a:spcBef>
                        <a:spcAft>
                          <a:spcPts val="0"/>
                        </a:spcAft>
                      </a:pPr>
                      <a:r>
                        <a:rPr lang="en-US" sz="1200">
                          <a:effectLst/>
                        </a:rPr>
                        <a:t>Introductory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lgn="ctr">
                        <a:spcBef>
                          <a:spcPts val="0"/>
                        </a:spcBef>
                        <a:spcAft>
                          <a:spcPts val="0"/>
                        </a:spcAft>
                      </a:pPr>
                      <a:r>
                        <a:rPr lang="en-US" sz="1100">
                          <a:effectLst/>
                        </a:rPr>
                        <a:t>Modified Championships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lgn="ctr">
                        <a:spcBef>
                          <a:spcPts val="0"/>
                        </a:spcBef>
                        <a:spcAft>
                          <a:spcPts val="0"/>
                        </a:spcAft>
                      </a:pPr>
                      <a:r>
                        <a:rPr lang="en-US" sz="1100" dirty="0">
                          <a:effectLst/>
                        </a:rPr>
                        <a:t>10 years of age </a:t>
                      </a:r>
                      <a:endParaRPr lang="en-US" sz="1000" dirty="0">
                        <a:effectLst/>
                      </a:endParaRPr>
                    </a:p>
                    <a:p>
                      <a:pPr marL="0" marR="0" algn="ctr">
                        <a:spcBef>
                          <a:spcPts val="0"/>
                        </a:spcBef>
                        <a:spcAft>
                          <a:spcPts val="0"/>
                        </a:spcAft>
                      </a:pPr>
                      <a:r>
                        <a:rPr lang="en-US" sz="1100" dirty="0">
                          <a:effectLst/>
                        </a:rPr>
                        <a:t>&amp; </a:t>
                      </a:r>
                      <a:endParaRPr lang="en-US" sz="1000" dirty="0">
                        <a:effectLst/>
                      </a:endParaRPr>
                    </a:p>
                    <a:p>
                      <a:pPr marL="0" marR="0" algn="ctr">
                        <a:spcBef>
                          <a:spcPts val="0"/>
                        </a:spcBef>
                        <a:spcAft>
                          <a:spcPts val="0"/>
                        </a:spcAft>
                      </a:pPr>
                      <a:r>
                        <a:rPr lang="en-US" sz="1100" dirty="0">
                          <a:effectLst/>
                        </a:rPr>
                        <a:t>D - 2 EV/HSE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spcBef>
                          <a:spcPts val="0"/>
                        </a:spcBef>
                        <a:spcAft>
                          <a:spcPts val="0"/>
                        </a:spcAft>
                      </a:pPr>
                      <a:r>
                        <a:rPr lang="en-US" sz="1100">
                          <a:effectLst/>
                        </a:rPr>
                        <a:t>Participate in a Standard Regional Show Jumping Rally. Complete a minimum of 2 rounds at the level with 24 or fewer jumping faults and not be eliminated in either round.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spcBef>
                          <a:spcPts val="0"/>
                        </a:spcBef>
                        <a:spcAft>
                          <a:spcPts val="0"/>
                        </a:spcAft>
                      </a:pPr>
                      <a:r>
                        <a:rPr lang="en-US" sz="1100">
                          <a:effectLst/>
                        </a:rPr>
                        <a:t>Participate in a Modified Regional Show Jumping Rally. Complete a minimum of 2 rounds at the level with 24 or fewer jumping faults and not be eliminated in either round.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lgn="ctr">
                        <a:spcBef>
                          <a:spcPts val="0"/>
                        </a:spcBef>
                        <a:spcAft>
                          <a:spcPts val="0"/>
                        </a:spcAft>
                      </a:pPr>
                      <a:r>
                        <a:rPr lang="en-US" sz="1100">
                          <a:effectLst/>
                        </a:rPr>
                        <a:t> </a:t>
                      </a:r>
                      <a:endParaRPr lang="en-US" sz="1000">
                        <a:effectLst/>
                      </a:endParaRPr>
                    </a:p>
                    <a:p>
                      <a:pPr marL="0" marR="0" algn="ctr">
                        <a:spcBef>
                          <a:spcPts val="0"/>
                        </a:spcBef>
                        <a:spcAft>
                          <a:spcPts val="0"/>
                        </a:spcAft>
                      </a:pPr>
                      <a:r>
                        <a:rPr lang="en-US" sz="1100">
                          <a:effectLst/>
                        </a:rPr>
                        <a:t>Not Applicable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tc>
                <a:tc>
                  <a:txBody>
                    <a:bodyPr/>
                    <a:lstStyle/>
                    <a:p>
                      <a:pPr marL="0" marR="0">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202056221"/>
                  </a:ext>
                </a:extLst>
              </a:tr>
              <a:tr h="1196977">
                <a:tc vMerge="1">
                  <a:txBody>
                    <a:bodyPr/>
                    <a:lstStyle/>
                    <a:p>
                      <a:endParaRPr lang="en-US"/>
                    </a:p>
                  </a:txBody>
                  <a:tcPr/>
                </a:tc>
                <a:tc>
                  <a:txBody>
                    <a:bodyPr/>
                    <a:lstStyle/>
                    <a:p>
                      <a:pPr marL="0" marR="0" algn="ctr">
                        <a:spcBef>
                          <a:spcPts val="0"/>
                        </a:spcBef>
                        <a:spcAft>
                          <a:spcPts val="0"/>
                        </a:spcAft>
                      </a:pPr>
                      <a:r>
                        <a:rPr lang="en-US" sz="1100">
                          <a:effectLst/>
                        </a:rPr>
                        <a:t>Championships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lgn="ctr">
                        <a:spcBef>
                          <a:spcPts val="0"/>
                        </a:spcBef>
                        <a:spcAft>
                          <a:spcPts val="0"/>
                        </a:spcAft>
                      </a:pPr>
                      <a:r>
                        <a:rPr lang="en-US" sz="1100" dirty="0">
                          <a:effectLst/>
                        </a:rPr>
                        <a:t>12 years of age </a:t>
                      </a:r>
                      <a:endParaRPr lang="en-US" sz="1000" dirty="0">
                        <a:effectLst/>
                      </a:endParaRPr>
                    </a:p>
                    <a:p>
                      <a:pPr marL="0" marR="0" algn="ctr">
                        <a:spcBef>
                          <a:spcPts val="0"/>
                        </a:spcBef>
                        <a:spcAft>
                          <a:spcPts val="0"/>
                        </a:spcAft>
                      </a:pPr>
                      <a:r>
                        <a:rPr lang="en-US" sz="1100" dirty="0">
                          <a:effectLst/>
                        </a:rPr>
                        <a:t>&amp; </a:t>
                      </a:r>
                      <a:endParaRPr lang="en-US" sz="1000" dirty="0">
                        <a:effectLst/>
                      </a:endParaRPr>
                    </a:p>
                    <a:p>
                      <a:pPr marL="0" marR="0" algn="ctr">
                        <a:spcBef>
                          <a:spcPts val="0"/>
                        </a:spcBef>
                        <a:spcAft>
                          <a:spcPts val="0"/>
                        </a:spcAft>
                      </a:pPr>
                      <a:r>
                        <a:rPr lang="en-US" sz="1100" dirty="0">
                          <a:effectLst/>
                        </a:rPr>
                        <a:t>C - 1 EV/HSE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spcBef>
                          <a:spcPts val="0"/>
                        </a:spcBef>
                        <a:spcAft>
                          <a:spcPts val="0"/>
                        </a:spcAft>
                      </a:pPr>
                      <a:r>
                        <a:rPr lang="en-US" sz="1100">
                          <a:effectLst/>
                        </a:rPr>
                        <a:t>Complete a Standard Regional Show Jumping Rally. Complete 3 rounds at the level with 12 or fewer jumping faults and no eliminations in the designated qualifying rounds.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lgn="ctr">
                        <a:spcBef>
                          <a:spcPts val="0"/>
                        </a:spcBef>
                        <a:spcAft>
                          <a:spcPts val="0"/>
                        </a:spcAft>
                      </a:pPr>
                      <a:r>
                        <a:rPr lang="en-US" sz="1100">
                          <a:effectLst/>
                        </a:rPr>
                        <a:t>Not Applicable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lgn="ctr">
                        <a:spcBef>
                          <a:spcPts val="0"/>
                        </a:spcBef>
                        <a:spcAft>
                          <a:spcPts val="0"/>
                        </a:spcAft>
                      </a:pPr>
                      <a:r>
                        <a:rPr lang="en-US" sz="1100">
                          <a:effectLst/>
                        </a:rPr>
                        <a:t> </a:t>
                      </a:r>
                      <a:endParaRPr lang="en-US" sz="1000">
                        <a:effectLst/>
                      </a:endParaRPr>
                    </a:p>
                    <a:p>
                      <a:pPr marL="0" marR="0" algn="ctr">
                        <a:spcBef>
                          <a:spcPts val="0"/>
                        </a:spcBef>
                        <a:spcAft>
                          <a:spcPts val="0"/>
                        </a:spcAft>
                      </a:pPr>
                      <a:r>
                        <a:rPr lang="en-US" sz="1100">
                          <a:effectLst/>
                        </a:rPr>
                        <a:t>Not Applicable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tc>
                <a:tc>
                  <a:txBody>
                    <a:bodyPr/>
                    <a:lstStyle/>
                    <a:p>
                      <a:pPr marL="0" marR="0">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944612175"/>
                  </a:ext>
                </a:extLst>
              </a:tr>
              <a:tr h="1196977">
                <a:tc rowSpan="2">
                  <a:txBody>
                    <a:bodyPr/>
                    <a:lstStyle/>
                    <a:p>
                      <a:pPr marL="0" marR="0" algn="ctr">
                        <a:spcBef>
                          <a:spcPts val="0"/>
                        </a:spcBef>
                        <a:spcAft>
                          <a:spcPts val="0"/>
                        </a:spcAft>
                      </a:pPr>
                      <a:r>
                        <a:rPr lang="en-US" sz="1200">
                          <a:effectLst/>
                        </a:rPr>
                        <a:t>DHR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lgn="ctr">
                        <a:spcBef>
                          <a:spcPts val="0"/>
                        </a:spcBef>
                        <a:spcAft>
                          <a:spcPts val="0"/>
                        </a:spcAft>
                      </a:pPr>
                      <a:r>
                        <a:rPr lang="en-US" sz="1100">
                          <a:effectLst/>
                        </a:rPr>
                        <a:t>Modified Championships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lgn="ctr">
                        <a:spcBef>
                          <a:spcPts val="0"/>
                        </a:spcBef>
                        <a:spcAft>
                          <a:spcPts val="0"/>
                        </a:spcAft>
                      </a:pPr>
                      <a:r>
                        <a:rPr lang="en-US" sz="1100">
                          <a:effectLst/>
                        </a:rPr>
                        <a:t>10 years of age </a:t>
                      </a:r>
                      <a:endParaRPr lang="en-US" sz="1000">
                        <a:effectLst/>
                      </a:endParaRPr>
                    </a:p>
                    <a:p>
                      <a:pPr marL="0" marR="0" algn="ctr">
                        <a:spcBef>
                          <a:spcPts val="0"/>
                        </a:spcBef>
                        <a:spcAft>
                          <a:spcPts val="0"/>
                        </a:spcAft>
                      </a:pPr>
                      <a:r>
                        <a:rPr lang="en-US" sz="1100">
                          <a:effectLst/>
                        </a:rPr>
                        <a:t>&amp; </a:t>
                      </a:r>
                      <a:endParaRPr lang="en-US" sz="1000">
                        <a:effectLst/>
                      </a:endParaRPr>
                    </a:p>
                    <a:p>
                      <a:pPr marL="0" marR="0" algn="ctr">
                        <a:spcBef>
                          <a:spcPts val="0"/>
                        </a:spcBef>
                        <a:spcAft>
                          <a:spcPts val="0"/>
                        </a:spcAft>
                      </a:pPr>
                      <a:r>
                        <a:rPr lang="en-US" sz="1100">
                          <a:effectLst/>
                        </a:rPr>
                        <a:t>D - 2 EV/HSE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spcBef>
                          <a:spcPts val="0"/>
                        </a:spcBef>
                        <a:spcAft>
                          <a:spcPts val="0"/>
                        </a:spcAft>
                      </a:pPr>
                      <a:r>
                        <a:rPr lang="en-US" sz="1100">
                          <a:effectLst/>
                        </a:rPr>
                        <a:t>Participate in a Standard Regional Show Jumping Rally. Complete a minimum of 2 rounds at the level with 24 or fewer jumping faults and not be eliminated in either round.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spcBef>
                          <a:spcPts val="0"/>
                        </a:spcBef>
                        <a:spcAft>
                          <a:spcPts val="0"/>
                        </a:spcAft>
                      </a:pPr>
                      <a:r>
                        <a:rPr lang="en-US" sz="1100">
                          <a:effectLst/>
                        </a:rPr>
                        <a:t>Participate in a Modified Regional Show Jumping Rally. Complete a minimum of 2 rounds at the level with 24 or fewer jumping faults and not be eliminated in either round.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spcBef>
                          <a:spcPts val="0"/>
                        </a:spcBef>
                        <a:spcAft>
                          <a:spcPts val="0"/>
                        </a:spcAft>
                      </a:pPr>
                      <a:r>
                        <a:rPr lang="en-US" sz="1100">
                          <a:effectLst/>
                        </a:rPr>
                        <a:t> </a:t>
                      </a:r>
                      <a:endParaRPr lang="en-US" sz="1000">
                        <a:effectLst/>
                      </a:endParaRPr>
                    </a:p>
                    <a:p>
                      <a:pPr marL="0" marR="0" algn="ctr">
                        <a:spcBef>
                          <a:spcPts val="0"/>
                        </a:spcBef>
                        <a:spcAft>
                          <a:spcPts val="0"/>
                        </a:spcAft>
                      </a:pPr>
                      <a:r>
                        <a:rPr lang="en-US" sz="1100">
                          <a:effectLst/>
                        </a:rPr>
                        <a:t>Not Applicable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tc>
                <a:tc>
                  <a:txBody>
                    <a:bodyPr/>
                    <a:lstStyle/>
                    <a:p>
                      <a:pPr marL="0" marR="0">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347921062"/>
                  </a:ext>
                </a:extLst>
              </a:tr>
              <a:tr h="1196977">
                <a:tc vMerge="1">
                  <a:txBody>
                    <a:bodyPr/>
                    <a:lstStyle/>
                    <a:p>
                      <a:endParaRPr lang="en-US"/>
                    </a:p>
                  </a:txBody>
                  <a:tcPr/>
                </a:tc>
                <a:tc>
                  <a:txBody>
                    <a:bodyPr/>
                    <a:lstStyle/>
                    <a:p>
                      <a:pPr marL="0" marR="0" algn="ctr">
                        <a:spcBef>
                          <a:spcPts val="0"/>
                        </a:spcBef>
                        <a:spcAft>
                          <a:spcPts val="0"/>
                        </a:spcAft>
                      </a:pPr>
                      <a:r>
                        <a:rPr lang="en-US" sz="1100">
                          <a:effectLst/>
                        </a:rPr>
                        <a:t>Championships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lgn="ctr">
                        <a:spcBef>
                          <a:spcPts val="0"/>
                        </a:spcBef>
                        <a:spcAft>
                          <a:spcPts val="0"/>
                        </a:spcAft>
                      </a:pPr>
                      <a:r>
                        <a:rPr lang="en-US" sz="1100">
                          <a:effectLst/>
                        </a:rPr>
                        <a:t>12 years of age </a:t>
                      </a:r>
                      <a:endParaRPr lang="en-US" sz="1000">
                        <a:effectLst/>
                      </a:endParaRPr>
                    </a:p>
                    <a:p>
                      <a:pPr marL="0" marR="0" algn="ctr">
                        <a:spcBef>
                          <a:spcPts val="0"/>
                        </a:spcBef>
                        <a:spcAft>
                          <a:spcPts val="0"/>
                        </a:spcAft>
                      </a:pPr>
                      <a:r>
                        <a:rPr lang="en-US" sz="1100">
                          <a:effectLst/>
                        </a:rPr>
                        <a:t>&amp; </a:t>
                      </a:r>
                      <a:endParaRPr lang="en-US" sz="1000">
                        <a:effectLst/>
                      </a:endParaRPr>
                    </a:p>
                    <a:p>
                      <a:pPr marL="0" marR="0" algn="ctr">
                        <a:spcBef>
                          <a:spcPts val="0"/>
                        </a:spcBef>
                        <a:spcAft>
                          <a:spcPts val="0"/>
                        </a:spcAft>
                      </a:pPr>
                      <a:r>
                        <a:rPr lang="en-US" sz="1100">
                          <a:effectLst/>
                        </a:rPr>
                        <a:t>C - 1 EV/HSE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spcBef>
                          <a:spcPts val="0"/>
                        </a:spcBef>
                        <a:spcAft>
                          <a:spcPts val="0"/>
                        </a:spcAft>
                      </a:pPr>
                      <a:r>
                        <a:rPr lang="en-US" sz="1100">
                          <a:effectLst/>
                        </a:rPr>
                        <a:t>Complete a Standard Regional Show Jumping Rally. Complete 3 rounds at the level with 12 or fewer jumping faults and no eliminations in the designated qualifying rounds.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lgn="ctr">
                        <a:spcBef>
                          <a:spcPts val="0"/>
                        </a:spcBef>
                        <a:spcAft>
                          <a:spcPts val="0"/>
                        </a:spcAft>
                      </a:pPr>
                      <a:r>
                        <a:rPr lang="en-US" sz="1100">
                          <a:effectLst/>
                        </a:rPr>
                        <a:t>Not Applicable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lgn="ctr">
                        <a:spcBef>
                          <a:spcPts val="0"/>
                        </a:spcBef>
                        <a:spcAft>
                          <a:spcPts val="0"/>
                        </a:spcAft>
                      </a:pPr>
                      <a:r>
                        <a:rPr lang="en-US" sz="1100">
                          <a:effectLst/>
                        </a:rPr>
                        <a:t> </a:t>
                      </a:r>
                      <a:endParaRPr lang="en-US" sz="1000">
                        <a:effectLst/>
                      </a:endParaRPr>
                    </a:p>
                    <a:p>
                      <a:pPr marL="0" marR="0" algn="ctr">
                        <a:spcBef>
                          <a:spcPts val="0"/>
                        </a:spcBef>
                        <a:spcAft>
                          <a:spcPts val="0"/>
                        </a:spcAft>
                      </a:pPr>
                      <a:r>
                        <a:rPr lang="en-US" sz="1100">
                          <a:effectLst/>
                        </a:rPr>
                        <a:t>Not Applicable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tc>
                <a:tc>
                  <a:txBody>
                    <a:bodyPr/>
                    <a:lstStyle/>
                    <a:p>
                      <a:pPr marL="0" marR="0">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599434446"/>
                  </a:ext>
                </a:extLst>
              </a:tr>
              <a:tr h="1196977">
                <a:tc>
                  <a:txBody>
                    <a:bodyPr/>
                    <a:lstStyle/>
                    <a:p>
                      <a:pPr marL="0" marR="0" algn="ctr">
                        <a:spcBef>
                          <a:spcPts val="0"/>
                        </a:spcBef>
                        <a:spcAft>
                          <a:spcPts val="0"/>
                        </a:spcAft>
                      </a:pPr>
                      <a:r>
                        <a:rPr lang="en-US" sz="1200">
                          <a:effectLst/>
                        </a:rPr>
                        <a:t>Advanced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lgn="ctr">
                        <a:spcBef>
                          <a:spcPts val="0"/>
                        </a:spcBef>
                        <a:spcAft>
                          <a:spcPts val="0"/>
                        </a:spcAft>
                      </a:pPr>
                      <a:r>
                        <a:rPr lang="en-US" sz="1100">
                          <a:effectLst/>
                        </a:rPr>
                        <a:t>Championships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lgn="ctr">
                        <a:spcBef>
                          <a:spcPts val="0"/>
                        </a:spcBef>
                        <a:spcAft>
                          <a:spcPts val="0"/>
                        </a:spcAft>
                      </a:pPr>
                      <a:r>
                        <a:rPr lang="en-US" sz="1100">
                          <a:effectLst/>
                        </a:rPr>
                        <a:t>12 years of age </a:t>
                      </a:r>
                      <a:endParaRPr lang="en-US" sz="1000">
                        <a:effectLst/>
                      </a:endParaRPr>
                    </a:p>
                    <a:p>
                      <a:pPr marL="0" marR="0" algn="ctr">
                        <a:spcBef>
                          <a:spcPts val="0"/>
                        </a:spcBef>
                        <a:spcAft>
                          <a:spcPts val="0"/>
                        </a:spcAft>
                      </a:pPr>
                      <a:r>
                        <a:rPr lang="en-US" sz="1100">
                          <a:effectLst/>
                        </a:rPr>
                        <a:t>&amp; </a:t>
                      </a:r>
                      <a:endParaRPr lang="en-US" sz="1000">
                        <a:effectLst/>
                      </a:endParaRPr>
                    </a:p>
                    <a:p>
                      <a:pPr marL="0" marR="0" algn="ctr">
                        <a:spcBef>
                          <a:spcPts val="0"/>
                        </a:spcBef>
                        <a:spcAft>
                          <a:spcPts val="0"/>
                        </a:spcAft>
                      </a:pPr>
                      <a:r>
                        <a:rPr lang="en-US" sz="1100">
                          <a:effectLst/>
                        </a:rPr>
                        <a:t>C - 1 EV/HSE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spcBef>
                          <a:spcPts val="0"/>
                        </a:spcBef>
                        <a:spcAft>
                          <a:spcPts val="0"/>
                        </a:spcAft>
                      </a:pPr>
                      <a:r>
                        <a:rPr lang="en-US" sz="1100">
                          <a:effectLst/>
                        </a:rPr>
                        <a:t>Complete a Standard Regional Show Jumping Rally. Complete 3 rounds at the level with 12 or fewer jumping faults and no eliminations in the designated qualifying rounds.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lgn="ctr">
                        <a:spcBef>
                          <a:spcPts val="0"/>
                        </a:spcBef>
                        <a:spcAft>
                          <a:spcPts val="0"/>
                        </a:spcAft>
                      </a:pPr>
                      <a:r>
                        <a:rPr lang="en-US" sz="1100">
                          <a:effectLst/>
                        </a:rPr>
                        <a:t>Not Applicable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nchor="ctr"/>
                </a:tc>
                <a:tc>
                  <a:txBody>
                    <a:bodyPr/>
                    <a:lstStyle/>
                    <a:p>
                      <a:pPr marL="0" marR="0">
                        <a:spcBef>
                          <a:spcPts val="0"/>
                        </a:spcBef>
                        <a:spcAft>
                          <a:spcPts val="0"/>
                        </a:spcAft>
                      </a:pPr>
                      <a:r>
                        <a:rPr lang="en-US" sz="1100">
                          <a:effectLst/>
                        </a:rPr>
                        <a:t> </a:t>
                      </a:r>
                      <a:endParaRPr lang="en-US" sz="1000">
                        <a:effectLst/>
                      </a:endParaRPr>
                    </a:p>
                    <a:p>
                      <a:pPr marL="0" marR="0" algn="ctr">
                        <a:spcBef>
                          <a:spcPts val="0"/>
                        </a:spcBef>
                        <a:spcAft>
                          <a:spcPts val="0"/>
                        </a:spcAft>
                      </a:pPr>
                      <a:r>
                        <a:rPr lang="en-US" sz="1100">
                          <a:effectLst/>
                        </a:rPr>
                        <a:t>Not Applicable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0772" marR="60772" marT="0" marB="0"/>
                </a:tc>
                <a:tc>
                  <a:txBody>
                    <a:bodyPr/>
                    <a:lstStyle/>
                    <a:p>
                      <a:pPr marL="0" marR="0">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175434842"/>
                  </a:ext>
                </a:extLst>
              </a:tr>
            </a:tbl>
          </a:graphicData>
        </a:graphic>
      </p:graphicFrame>
    </p:spTree>
    <p:extLst>
      <p:ext uri="{BB962C8B-B14F-4D97-AF65-F5344CB8AC3E}">
        <p14:creationId xmlns:p14="http://schemas.microsoft.com/office/powerpoint/2010/main" val="1380784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AAE802-0923-4B0B-AD0F-2CCC3C228AC4}"/>
              </a:ext>
            </a:extLst>
          </p:cNvPr>
          <p:cNvSpPr txBox="1"/>
          <p:nvPr/>
        </p:nvSpPr>
        <p:spPr>
          <a:xfrm>
            <a:off x="214009" y="243191"/>
            <a:ext cx="11780195" cy="6449439"/>
          </a:xfrm>
          <a:prstGeom prst="rect">
            <a:avLst/>
          </a:prstGeom>
          <a:noFill/>
        </p:spPr>
        <p:txBody>
          <a:bodyPr wrap="square" rtlCol="0">
            <a:spAutoFit/>
          </a:bodyPr>
          <a:lstStyle/>
          <a:p>
            <a:endParaRPr lang="en-US" dirty="0"/>
          </a:p>
        </p:txBody>
      </p:sp>
      <p:graphicFrame>
        <p:nvGraphicFramePr>
          <p:cNvPr id="3" name="Table 2">
            <a:extLst>
              <a:ext uri="{FF2B5EF4-FFF2-40B4-BE49-F238E27FC236}">
                <a16:creationId xmlns:a16="http://schemas.microsoft.com/office/drawing/2014/main" id="{20353A89-318A-4DC5-93DF-EF08B86B32CB}"/>
              </a:ext>
            </a:extLst>
          </p:cNvPr>
          <p:cNvGraphicFramePr>
            <a:graphicFrameLocks noGrp="1"/>
          </p:cNvGraphicFramePr>
          <p:nvPr>
            <p:extLst>
              <p:ext uri="{D42A27DB-BD31-4B8C-83A1-F6EECF244321}">
                <p14:modId xmlns:p14="http://schemas.microsoft.com/office/powerpoint/2010/main" val="1996320876"/>
              </p:ext>
            </p:extLst>
          </p:nvPr>
        </p:nvGraphicFramePr>
        <p:xfrm>
          <a:off x="350197" y="243191"/>
          <a:ext cx="11537004" cy="6371621"/>
        </p:xfrm>
        <a:graphic>
          <a:graphicData uri="http://schemas.openxmlformats.org/drawingml/2006/table">
            <a:tbl>
              <a:tblPr firstRow="1" firstCol="1" bandRow="1">
                <a:tableStyleId>{2A488322-F2BA-4B5B-9748-0D474271808F}</a:tableStyleId>
              </a:tblPr>
              <a:tblGrid>
                <a:gridCol w="1001563">
                  <a:extLst>
                    <a:ext uri="{9D8B030D-6E8A-4147-A177-3AD203B41FA5}">
                      <a16:colId xmlns:a16="http://schemas.microsoft.com/office/drawing/2014/main" val="4223494293"/>
                    </a:ext>
                  </a:extLst>
                </a:gridCol>
                <a:gridCol w="1423275">
                  <a:extLst>
                    <a:ext uri="{9D8B030D-6E8A-4147-A177-3AD203B41FA5}">
                      <a16:colId xmlns:a16="http://schemas.microsoft.com/office/drawing/2014/main" val="3143869160"/>
                    </a:ext>
                  </a:extLst>
                </a:gridCol>
                <a:gridCol w="2688407">
                  <a:extLst>
                    <a:ext uri="{9D8B030D-6E8A-4147-A177-3AD203B41FA5}">
                      <a16:colId xmlns:a16="http://schemas.microsoft.com/office/drawing/2014/main" val="2239260131"/>
                    </a:ext>
                  </a:extLst>
                </a:gridCol>
                <a:gridCol w="3162832">
                  <a:extLst>
                    <a:ext uri="{9D8B030D-6E8A-4147-A177-3AD203B41FA5}">
                      <a16:colId xmlns:a16="http://schemas.microsoft.com/office/drawing/2014/main" val="1181262740"/>
                    </a:ext>
                  </a:extLst>
                </a:gridCol>
                <a:gridCol w="3162832">
                  <a:extLst>
                    <a:ext uri="{9D8B030D-6E8A-4147-A177-3AD203B41FA5}">
                      <a16:colId xmlns:a16="http://schemas.microsoft.com/office/drawing/2014/main" val="252388195"/>
                    </a:ext>
                  </a:extLst>
                </a:gridCol>
                <a:gridCol w="98095">
                  <a:extLst>
                    <a:ext uri="{9D8B030D-6E8A-4147-A177-3AD203B41FA5}">
                      <a16:colId xmlns:a16="http://schemas.microsoft.com/office/drawing/2014/main" val="1114559963"/>
                    </a:ext>
                  </a:extLst>
                </a:gridCol>
              </a:tblGrid>
              <a:tr h="246416">
                <a:tc gridSpan="6">
                  <a:txBody>
                    <a:bodyPr/>
                    <a:lstStyle/>
                    <a:p>
                      <a:pPr marL="0" marR="0">
                        <a:spcBef>
                          <a:spcPts val="0"/>
                        </a:spcBef>
                        <a:spcAft>
                          <a:spcPts val="0"/>
                        </a:spcAft>
                      </a:pPr>
                      <a:r>
                        <a:rPr lang="en-US" sz="1100" dirty="0">
                          <a:effectLst/>
                        </a:rPr>
                        <a:t>Tetrathlon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61144952"/>
                  </a:ext>
                </a:extLst>
              </a:tr>
              <a:tr h="633642">
                <a:tc>
                  <a:txBody>
                    <a:bodyPr/>
                    <a:lstStyle/>
                    <a:p>
                      <a:pPr marL="0" marR="0" algn="ctr">
                        <a:spcBef>
                          <a:spcPts val="0"/>
                        </a:spcBef>
                        <a:spcAft>
                          <a:spcPts val="0"/>
                        </a:spcAft>
                      </a:pPr>
                      <a:r>
                        <a:rPr lang="en-US" sz="1000">
                          <a:effectLst/>
                        </a:rPr>
                        <a:t>Pre-Novice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lgn="ctr">
                        <a:spcBef>
                          <a:spcPts val="0"/>
                        </a:spcBef>
                        <a:spcAft>
                          <a:spcPts val="0"/>
                        </a:spcAft>
                      </a:pPr>
                      <a:r>
                        <a:rPr lang="en-US" sz="900">
                          <a:effectLst/>
                        </a:rPr>
                        <a:t>Modified Championships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lgn="ctr">
                        <a:spcBef>
                          <a:spcPts val="0"/>
                        </a:spcBef>
                        <a:spcAft>
                          <a:spcPts val="0"/>
                        </a:spcAft>
                      </a:pPr>
                      <a:r>
                        <a:rPr lang="en-US" sz="900">
                          <a:effectLst/>
                        </a:rPr>
                        <a:t>10 – 11 years of age </a:t>
                      </a:r>
                    </a:p>
                    <a:p>
                      <a:pPr marL="0" marR="0" algn="ctr">
                        <a:spcBef>
                          <a:spcPts val="0"/>
                        </a:spcBef>
                        <a:spcAft>
                          <a:spcPts val="0"/>
                        </a:spcAft>
                      </a:pPr>
                      <a:r>
                        <a:rPr lang="en-US" sz="900">
                          <a:effectLst/>
                        </a:rPr>
                        <a:t>&amp; </a:t>
                      </a:r>
                    </a:p>
                    <a:p>
                      <a:pPr marL="0" marR="0" algn="ctr">
                        <a:spcBef>
                          <a:spcPts val="0"/>
                        </a:spcBef>
                        <a:spcAft>
                          <a:spcPts val="0"/>
                        </a:spcAft>
                      </a:pPr>
                      <a:r>
                        <a:rPr lang="en-US" sz="900">
                          <a:effectLst/>
                        </a:rPr>
                        <a:t>D - 2 EV/HSE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spcBef>
                          <a:spcPts val="0"/>
                        </a:spcBef>
                        <a:spcAft>
                          <a:spcPts val="0"/>
                        </a:spcAft>
                      </a:pPr>
                      <a:r>
                        <a:rPr lang="en-US" sz="900">
                          <a:effectLst/>
                        </a:rPr>
                        <a:t>Participate in a Standard Regional Tetrathlon Rally at level.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spcBef>
                          <a:spcPts val="0"/>
                        </a:spcBef>
                        <a:spcAft>
                          <a:spcPts val="0"/>
                        </a:spcAft>
                      </a:pPr>
                      <a:r>
                        <a:rPr lang="en-US" sz="900">
                          <a:effectLst/>
                        </a:rPr>
                        <a:t>Participate in a Modified Regional Tetrathlon Rally at level.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781188054"/>
                  </a:ext>
                </a:extLst>
              </a:tr>
              <a:tr h="633642">
                <a:tc rowSpan="2">
                  <a:txBody>
                    <a:bodyPr/>
                    <a:lstStyle/>
                    <a:p>
                      <a:pPr marL="0" marR="0" algn="ctr">
                        <a:spcBef>
                          <a:spcPts val="0"/>
                        </a:spcBef>
                        <a:spcAft>
                          <a:spcPts val="0"/>
                        </a:spcAft>
                      </a:pPr>
                      <a:r>
                        <a:rPr lang="en-US" sz="1000" dirty="0">
                          <a:effectLst/>
                        </a:rPr>
                        <a:t>Novice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lgn="ctr">
                        <a:spcBef>
                          <a:spcPts val="0"/>
                        </a:spcBef>
                        <a:spcAft>
                          <a:spcPts val="0"/>
                        </a:spcAft>
                      </a:pPr>
                      <a:r>
                        <a:rPr lang="en-US" sz="900">
                          <a:effectLst/>
                        </a:rPr>
                        <a:t>Modified Championships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lgn="ctr">
                        <a:spcBef>
                          <a:spcPts val="0"/>
                        </a:spcBef>
                        <a:spcAft>
                          <a:spcPts val="0"/>
                        </a:spcAft>
                      </a:pPr>
                      <a:r>
                        <a:rPr lang="en-US" sz="900">
                          <a:effectLst/>
                        </a:rPr>
                        <a:t>12 – 13 years of age </a:t>
                      </a:r>
                    </a:p>
                    <a:p>
                      <a:pPr marL="0" marR="0" algn="ctr">
                        <a:spcBef>
                          <a:spcPts val="0"/>
                        </a:spcBef>
                        <a:spcAft>
                          <a:spcPts val="0"/>
                        </a:spcAft>
                      </a:pPr>
                      <a:r>
                        <a:rPr lang="en-US" sz="900">
                          <a:effectLst/>
                        </a:rPr>
                        <a:t>&amp; </a:t>
                      </a:r>
                    </a:p>
                    <a:p>
                      <a:pPr marL="0" marR="0" algn="ctr">
                        <a:spcBef>
                          <a:spcPts val="0"/>
                        </a:spcBef>
                        <a:spcAft>
                          <a:spcPts val="0"/>
                        </a:spcAft>
                      </a:pPr>
                      <a:r>
                        <a:rPr lang="en-US" sz="900">
                          <a:effectLst/>
                        </a:rPr>
                        <a:t>D – 2 EV/HSE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spcBef>
                          <a:spcPts val="0"/>
                        </a:spcBef>
                        <a:spcAft>
                          <a:spcPts val="0"/>
                        </a:spcAft>
                      </a:pPr>
                      <a:r>
                        <a:rPr lang="en-US" sz="900">
                          <a:effectLst/>
                        </a:rPr>
                        <a:t>Participate in a Standard Regional Tetrathlon Rally at level.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spcBef>
                          <a:spcPts val="0"/>
                        </a:spcBef>
                        <a:spcAft>
                          <a:spcPts val="0"/>
                        </a:spcAft>
                      </a:pPr>
                      <a:r>
                        <a:rPr lang="en-US" sz="900">
                          <a:effectLst/>
                        </a:rPr>
                        <a:t>Participate in a Modified Regional Tetrathlon Rally at level.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957174672"/>
                  </a:ext>
                </a:extLst>
              </a:tr>
              <a:tr h="1056069">
                <a:tc vMerge="1">
                  <a:txBody>
                    <a:bodyPr/>
                    <a:lstStyle/>
                    <a:p>
                      <a:endParaRPr lang="en-US"/>
                    </a:p>
                  </a:txBody>
                  <a:tcPr/>
                </a:tc>
                <a:tc>
                  <a:txBody>
                    <a:bodyPr/>
                    <a:lstStyle/>
                    <a:p>
                      <a:pPr marL="0" marR="0" algn="ctr">
                        <a:spcBef>
                          <a:spcPts val="0"/>
                        </a:spcBef>
                        <a:spcAft>
                          <a:spcPts val="0"/>
                        </a:spcAft>
                      </a:pPr>
                      <a:r>
                        <a:rPr lang="en-US" sz="900">
                          <a:effectLst/>
                        </a:rPr>
                        <a:t>Championships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lgn="ctr">
                        <a:spcBef>
                          <a:spcPts val="0"/>
                        </a:spcBef>
                        <a:spcAft>
                          <a:spcPts val="0"/>
                        </a:spcAft>
                      </a:pPr>
                      <a:r>
                        <a:rPr lang="en-US" sz="900" dirty="0">
                          <a:effectLst/>
                        </a:rPr>
                        <a:t>12 – 13 years of age </a:t>
                      </a:r>
                    </a:p>
                    <a:p>
                      <a:pPr marL="0" marR="0" algn="ctr">
                        <a:spcBef>
                          <a:spcPts val="0"/>
                        </a:spcBef>
                        <a:spcAft>
                          <a:spcPts val="0"/>
                        </a:spcAft>
                      </a:pPr>
                      <a:r>
                        <a:rPr lang="en-US" sz="900" dirty="0">
                          <a:effectLst/>
                        </a:rPr>
                        <a:t>&amp; </a:t>
                      </a:r>
                    </a:p>
                    <a:p>
                      <a:pPr marL="0" marR="0" algn="ctr">
                        <a:spcBef>
                          <a:spcPts val="0"/>
                        </a:spcBef>
                        <a:spcAft>
                          <a:spcPts val="0"/>
                        </a:spcAft>
                      </a:pPr>
                      <a:r>
                        <a:rPr lang="en-US" sz="900" dirty="0">
                          <a:effectLst/>
                        </a:rPr>
                        <a:t>C – 1 EV/HSE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spcBef>
                          <a:spcPts val="0"/>
                        </a:spcBef>
                        <a:spcAft>
                          <a:spcPts val="0"/>
                        </a:spcAft>
                      </a:pPr>
                      <a:r>
                        <a:rPr lang="en-US" sz="900">
                          <a:effectLst/>
                        </a:rPr>
                        <a:t>Complete a Standard Regional Tetrathlon Rally at level; earn a total minimum score of 2600 and a minimum score of 550 in the riding phase.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spcBef>
                          <a:spcPts val="0"/>
                        </a:spcBef>
                        <a:spcAft>
                          <a:spcPts val="0"/>
                        </a:spcAft>
                      </a:pPr>
                      <a:r>
                        <a:rPr lang="en-US" sz="900">
                          <a:effectLst/>
                        </a:rPr>
                        <a:t>Complete a Modified Regional Tetrathlon Rally at level; earn a total minimum score of 2600 and a minimum score of 550 in the riding phase and participate in another mounted Standard rally as a rider as a C1HM</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tc>
                <a:tc>
                  <a:txBody>
                    <a:bodyPr/>
                    <a:lstStyle/>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209901424"/>
                  </a:ext>
                </a:extLst>
              </a:tr>
              <a:tr h="633642">
                <a:tc rowSpan="2">
                  <a:txBody>
                    <a:bodyPr/>
                    <a:lstStyle/>
                    <a:p>
                      <a:pPr marL="0" marR="0" algn="ctr">
                        <a:spcBef>
                          <a:spcPts val="0"/>
                        </a:spcBef>
                        <a:spcAft>
                          <a:spcPts val="0"/>
                        </a:spcAft>
                      </a:pPr>
                      <a:r>
                        <a:rPr lang="en-US" sz="1000" dirty="0">
                          <a:effectLst/>
                        </a:rPr>
                        <a:t>Intermediate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lgn="ctr">
                        <a:spcBef>
                          <a:spcPts val="0"/>
                        </a:spcBef>
                        <a:spcAft>
                          <a:spcPts val="0"/>
                        </a:spcAft>
                      </a:pPr>
                      <a:r>
                        <a:rPr lang="en-US" sz="900">
                          <a:effectLst/>
                        </a:rPr>
                        <a:t>Modified Championships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lgn="ctr">
                        <a:spcBef>
                          <a:spcPts val="0"/>
                        </a:spcBef>
                        <a:spcAft>
                          <a:spcPts val="0"/>
                        </a:spcAft>
                      </a:pPr>
                      <a:r>
                        <a:rPr lang="en-US" sz="900">
                          <a:effectLst/>
                        </a:rPr>
                        <a:t>14 – 15 years of age </a:t>
                      </a:r>
                    </a:p>
                    <a:p>
                      <a:pPr marL="0" marR="0" algn="ctr">
                        <a:spcBef>
                          <a:spcPts val="0"/>
                        </a:spcBef>
                        <a:spcAft>
                          <a:spcPts val="0"/>
                        </a:spcAft>
                      </a:pPr>
                      <a:r>
                        <a:rPr lang="en-US" sz="900">
                          <a:effectLst/>
                        </a:rPr>
                        <a:t>&amp; </a:t>
                      </a:r>
                    </a:p>
                    <a:p>
                      <a:pPr marL="0" marR="0" algn="ctr">
                        <a:spcBef>
                          <a:spcPts val="0"/>
                        </a:spcBef>
                        <a:spcAft>
                          <a:spcPts val="0"/>
                        </a:spcAft>
                      </a:pPr>
                      <a:r>
                        <a:rPr lang="en-US" sz="900">
                          <a:effectLst/>
                        </a:rPr>
                        <a:t>D – 2 EV/HSE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spcBef>
                          <a:spcPts val="0"/>
                        </a:spcBef>
                        <a:spcAft>
                          <a:spcPts val="0"/>
                        </a:spcAft>
                      </a:pPr>
                      <a:r>
                        <a:rPr lang="en-US" sz="900">
                          <a:effectLst/>
                        </a:rPr>
                        <a:t>Participate in a Standard Regional Tetrathlon Rally at level.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spcBef>
                          <a:spcPts val="0"/>
                        </a:spcBef>
                        <a:spcAft>
                          <a:spcPts val="0"/>
                        </a:spcAft>
                      </a:pPr>
                      <a:r>
                        <a:rPr lang="en-US" sz="900">
                          <a:effectLst/>
                        </a:rPr>
                        <a:t>Participate in a Modified Regional Tetrathlon Rally at level.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031179132"/>
                  </a:ext>
                </a:extLst>
              </a:tr>
              <a:tr h="633642">
                <a:tc vMerge="1">
                  <a:txBody>
                    <a:bodyPr/>
                    <a:lstStyle/>
                    <a:p>
                      <a:endParaRPr lang="en-US"/>
                    </a:p>
                  </a:txBody>
                  <a:tcPr/>
                </a:tc>
                <a:tc>
                  <a:txBody>
                    <a:bodyPr/>
                    <a:lstStyle/>
                    <a:p>
                      <a:pPr marL="0" marR="0" algn="ctr">
                        <a:spcBef>
                          <a:spcPts val="0"/>
                        </a:spcBef>
                        <a:spcAft>
                          <a:spcPts val="0"/>
                        </a:spcAft>
                      </a:pPr>
                      <a:r>
                        <a:rPr lang="en-US" sz="900">
                          <a:effectLst/>
                        </a:rPr>
                        <a:t>Championships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lgn="ctr">
                        <a:spcBef>
                          <a:spcPts val="0"/>
                        </a:spcBef>
                        <a:spcAft>
                          <a:spcPts val="0"/>
                        </a:spcAft>
                      </a:pPr>
                      <a:r>
                        <a:rPr lang="en-US" sz="900">
                          <a:effectLst/>
                        </a:rPr>
                        <a:t>14 – 15 years of age </a:t>
                      </a:r>
                    </a:p>
                    <a:p>
                      <a:pPr marL="0" marR="0" algn="ctr">
                        <a:spcBef>
                          <a:spcPts val="0"/>
                        </a:spcBef>
                        <a:spcAft>
                          <a:spcPts val="0"/>
                        </a:spcAft>
                      </a:pPr>
                      <a:r>
                        <a:rPr lang="en-US" sz="900">
                          <a:effectLst/>
                        </a:rPr>
                        <a:t>&amp; </a:t>
                      </a:r>
                    </a:p>
                    <a:p>
                      <a:pPr marL="0" marR="0" algn="ctr">
                        <a:spcBef>
                          <a:spcPts val="0"/>
                        </a:spcBef>
                        <a:spcAft>
                          <a:spcPts val="0"/>
                        </a:spcAft>
                      </a:pPr>
                      <a:r>
                        <a:rPr lang="en-US" sz="900">
                          <a:effectLst/>
                        </a:rPr>
                        <a:t>C – 1 EV/HSE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spcBef>
                          <a:spcPts val="0"/>
                        </a:spcBef>
                        <a:spcAft>
                          <a:spcPts val="0"/>
                        </a:spcAft>
                      </a:pPr>
                      <a:r>
                        <a:rPr lang="en-US" sz="900">
                          <a:effectLst/>
                        </a:rPr>
                        <a:t>Complete a Standard Regional Tetrathlon Rally at level; earn a total minimum score of 2600 and a minimum score of 550 in the riding phase.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lgn="ctr">
                        <a:spcBef>
                          <a:spcPts val="0"/>
                        </a:spcBef>
                        <a:spcAft>
                          <a:spcPts val="0"/>
                        </a:spcAft>
                      </a:pPr>
                      <a:r>
                        <a:rPr lang="en-US" sz="900">
                          <a:effectLst/>
                        </a:rPr>
                        <a:t>Not Applicable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86508764"/>
                  </a:ext>
                </a:extLst>
              </a:tr>
              <a:tr h="633642">
                <a:tc rowSpan="2">
                  <a:txBody>
                    <a:bodyPr/>
                    <a:lstStyle/>
                    <a:p>
                      <a:pPr marL="0" marR="0" algn="ctr">
                        <a:spcBef>
                          <a:spcPts val="0"/>
                        </a:spcBef>
                        <a:spcAft>
                          <a:spcPts val="0"/>
                        </a:spcAft>
                      </a:pPr>
                      <a:r>
                        <a:rPr lang="en-US" sz="1000">
                          <a:effectLst/>
                        </a:rPr>
                        <a:t>Junior</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lgn="ctr">
                        <a:spcBef>
                          <a:spcPts val="0"/>
                        </a:spcBef>
                        <a:spcAft>
                          <a:spcPts val="0"/>
                        </a:spcAft>
                      </a:pPr>
                      <a:r>
                        <a:rPr lang="en-US" sz="900">
                          <a:effectLst/>
                        </a:rPr>
                        <a:t>Modified Championships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lgn="ctr">
                        <a:spcBef>
                          <a:spcPts val="0"/>
                        </a:spcBef>
                        <a:spcAft>
                          <a:spcPts val="0"/>
                        </a:spcAft>
                      </a:pPr>
                      <a:r>
                        <a:rPr lang="en-US" sz="900">
                          <a:effectLst/>
                        </a:rPr>
                        <a:t>16 – 17 years of age </a:t>
                      </a:r>
                    </a:p>
                    <a:p>
                      <a:pPr marL="0" marR="0" algn="ctr">
                        <a:spcBef>
                          <a:spcPts val="0"/>
                        </a:spcBef>
                        <a:spcAft>
                          <a:spcPts val="0"/>
                        </a:spcAft>
                      </a:pPr>
                      <a:r>
                        <a:rPr lang="en-US" sz="900">
                          <a:effectLst/>
                        </a:rPr>
                        <a:t>&amp; </a:t>
                      </a:r>
                    </a:p>
                    <a:p>
                      <a:pPr marL="0" marR="0" algn="ctr">
                        <a:spcBef>
                          <a:spcPts val="0"/>
                        </a:spcBef>
                        <a:spcAft>
                          <a:spcPts val="0"/>
                        </a:spcAft>
                      </a:pPr>
                      <a:r>
                        <a:rPr lang="en-US" sz="900">
                          <a:effectLst/>
                        </a:rPr>
                        <a:t>D – 2 EV/HSE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spcBef>
                          <a:spcPts val="0"/>
                        </a:spcBef>
                        <a:spcAft>
                          <a:spcPts val="0"/>
                        </a:spcAft>
                      </a:pPr>
                      <a:r>
                        <a:rPr lang="en-US" sz="900">
                          <a:effectLst/>
                        </a:rPr>
                        <a:t>Participate in a Standard Regional Tetrathlon Rally at level.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spcBef>
                          <a:spcPts val="0"/>
                        </a:spcBef>
                        <a:spcAft>
                          <a:spcPts val="0"/>
                        </a:spcAft>
                      </a:pPr>
                      <a:r>
                        <a:rPr lang="en-US" sz="900">
                          <a:effectLst/>
                        </a:rPr>
                        <a:t>Participate in a Modified Regional Tetrathlon Rally at level.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398171289"/>
                  </a:ext>
                </a:extLst>
              </a:tr>
              <a:tr h="633642">
                <a:tc vMerge="1">
                  <a:txBody>
                    <a:bodyPr/>
                    <a:lstStyle/>
                    <a:p>
                      <a:endParaRPr lang="en-US"/>
                    </a:p>
                  </a:txBody>
                  <a:tcPr/>
                </a:tc>
                <a:tc>
                  <a:txBody>
                    <a:bodyPr/>
                    <a:lstStyle/>
                    <a:p>
                      <a:pPr marL="0" marR="0" algn="ctr">
                        <a:spcBef>
                          <a:spcPts val="0"/>
                        </a:spcBef>
                        <a:spcAft>
                          <a:spcPts val="0"/>
                        </a:spcAft>
                      </a:pPr>
                      <a:r>
                        <a:rPr lang="en-US" sz="900">
                          <a:effectLst/>
                        </a:rPr>
                        <a:t>Championships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lgn="ctr">
                        <a:spcBef>
                          <a:spcPts val="0"/>
                        </a:spcBef>
                        <a:spcAft>
                          <a:spcPts val="0"/>
                        </a:spcAft>
                      </a:pPr>
                      <a:r>
                        <a:rPr lang="en-US" sz="900">
                          <a:effectLst/>
                        </a:rPr>
                        <a:t>16 – 17 years of age </a:t>
                      </a:r>
                    </a:p>
                    <a:p>
                      <a:pPr marL="0" marR="0" algn="ctr">
                        <a:spcBef>
                          <a:spcPts val="0"/>
                        </a:spcBef>
                        <a:spcAft>
                          <a:spcPts val="0"/>
                        </a:spcAft>
                      </a:pPr>
                      <a:r>
                        <a:rPr lang="en-US" sz="900">
                          <a:effectLst/>
                        </a:rPr>
                        <a:t>&amp; </a:t>
                      </a:r>
                    </a:p>
                    <a:p>
                      <a:pPr marL="0" marR="0" algn="ctr">
                        <a:spcBef>
                          <a:spcPts val="0"/>
                        </a:spcBef>
                        <a:spcAft>
                          <a:spcPts val="0"/>
                        </a:spcAft>
                      </a:pPr>
                      <a:r>
                        <a:rPr lang="en-US" sz="900">
                          <a:effectLst/>
                        </a:rPr>
                        <a:t>C – 1 EV/HSE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spcBef>
                          <a:spcPts val="0"/>
                        </a:spcBef>
                        <a:spcAft>
                          <a:spcPts val="0"/>
                        </a:spcAft>
                      </a:pPr>
                      <a:r>
                        <a:rPr lang="en-US" sz="900">
                          <a:effectLst/>
                        </a:rPr>
                        <a:t>Complete a Standard Regional Tetrathlon Rally at level; earn a total minimum score of 2800 and a minimum score of 550 in the riding phase.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lgn="ctr">
                        <a:spcBef>
                          <a:spcPts val="0"/>
                        </a:spcBef>
                        <a:spcAft>
                          <a:spcPts val="0"/>
                        </a:spcAft>
                      </a:pPr>
                      <a:r>
                        <a:rPr lang="en-US" sz="900">
                          <a:effectLst/>
                        </a:rPr>
                        <a:t>Not Applicable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828915397"/>
                  </a:ext>
                </a:extLst>
              </a:tr>
              <a:tr h="633642">
                <a:tc rowSpan="2">
                  <a:txBody>
                    <a:bodyPr/>
                    <a:lstStyle/>
                    <a:p>
                      <a:pPr marL="0" marR="0" algn="ctr">
                        <a:spcBef>
                          <a:spcPts val="0"/>
                        </a:spcBef>
                        <a:spcAft>
                          <a:spcPts val="0"/>
                        </a:spcAft>
                      </a:pPr>
                      <a:r>
                        <a:rPr lang="en-US" sz="1000">
                          <a:effectLst/>
                        </a:rPr>
                        <a:t>Senior</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lgn="ctr">
                        <a:spcBef>
                          <a:spcPts val="0"/>
                        </a:spcBef>
                        <a:spcAft>
                          <a:spcPts val="0"/>
                        </a:spcAft>
                      </a:pPr>
                      <a:r>
                        <a:rPr lang="en-US" sz="900">
                          <a:effectLst/>
                        </a:rPr>
                        <a:t>Modified Championships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lgn="ctr">
                        <a:spcBef>
                          <a:spcPts val="0"/>
                        </a:spcBef>
                        <a:spcAft>
                          <a:spcPts val="0"/>
                        </a:spcAft>
                      </a:pPr>
                      <a:r>
                        <a:rPr lang="en-US" sz="900">
                          <a:effectLst/>
                        </a:rPr>
                        <a:t>18 + years of age </a:t>
                      </a:r>
                    </a:p>
                    <a:p>
                      <a:pPr marL="0" marR="0" algn="ctr">
                        <a:spcBef>
                          <a:spcPts val="0"/>
                        </a:spcBef>
                        <a:spcAft>
                          <a:spcPts val="0"/>
                        </a:spcAft>
                      </a:pPr>
                      <a:r>
                        <a:rPr lang="en-US" sz="900">
                          <a:effectLst/>
                        </a:rPr>
                        <a:t>&amp; </a:t>
                      </a:r>
                    </a:p>
                    <a:p>
                      <a:pPr marL="0" marR="0" algn="ctr">
                        <a:spcBef>
                          <a:spcPts val="0"/>
                        </a:spcBef>
                        <a:spcAft>
                          <a:spcPts val="0"/>
                        </a:spcAft>
                      </a:pPr>
                      <a:r>
                        <a:rPr lang="en-US" sz="900">
                          <a:effectLst/>
                        </a:rPr>
                        <a:t>D – 2 EV/HSE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spcBef>
                          <a:spcPts val="0"/>
                        </a:spcBef>
                        <a:spcAft>
                          <a:spcPts val="0"/>
                        </a:spcAft>
                      </a:pPr>
                      <a:r>
                        <a:rPr lang="en-US" sz="900">
                          <a:effectLst/>
                        </a:rPr>
                        <a:t>Participate in a Standard Regional Tetrathlon Rally at level.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spcBef>
                          <a:spcPts val="0"/>
                        </a:spcBef>
                        <a:spcAft>
                          <a:spcPts val="0"/>
                        </a:spcAft>
                      </a:pPr>
                      <a:r>
                        <a:rPr lang="en-US" sz="900">
                          <a:effectLst/>
                        </a:rPr>
                        <a:t>Participate in a Modified Regional Tetrathlon Rally at level.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24922252"/>
                  </a:ext>
                </a:extLst>
              </a:tr>
              <a:tr h="633642">
                <a:tc vMerge="1">
                  <a:txBody>
                    <a:bodyPr/>
                    <a:lstStyle/>
                    <a:p>
                      <a:endParaRPr lang="en-US"/>
                    </a:p>
                  </a:txBody>
                  <a:tcPr/>
                </a:tc>
                <a:tc>
                  <a:txBody>
                    <a:bodyPr/>
                    <a:lstStyle/>
                    <a:p>
                      <a:pPr marL="0" marR="0" algn="ctr">
                        <a:spcBef>
                          <a:spcPts val="0"/>
                        </a:spcBef>
                        <a:spcAft>
                          <a:spcPts val="0"/>
                        </a:spcAft>
                      </a:pPr>
                      <a:r>
                        <a:rPr lang="en-US" sz="900">
                          <a:effectLst/>
                        </a:rPr>
                        <a:t>Championships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lgn="ctr">
                        <a:spcBef>
                          <a:spcPts val="0"/>
                        </a:spcBef>
                        <a:spcAft>
                          <a:spcPts val="0"/>
                        </a:spcAft>
                      </a:pPr>
                      <a:r>
                        <a:rPr lang="en-US" sz="900">
                          <a:effectLst/>
                        </a:rPr>
                        <a:t>18 + years of age </a:t>
                      </a:r>
                    </a:p>
                    <a:p>
                      <a:pPr marL="0" marR="0" algn="ctr">
                        <a:spcBef>
                          <a:spcPts val="0"/>
                        </a:spcBef>
                        <a:spcAft>
                          <a:spcPts val="0"/>
                        </a:spcAft>
                      </a:pPr>
                      <a:r>
                        <a:rPr lang="en-US" sz="900">
                          <a:effectLst/>
                        </a:rPr>
                        <a:t>&amp; </a:t>
                      </a:r>
                    </a:p>
                    <a:p>
                      <a:pPr marL="0" marR="0" algn="ctr">
                        <a:spcBef>
                          <a:spcPts val="0"/>
                        </a:spcBef>
                        <a:spcAft>
                          <a:spcPts val="0"/>
                        </a:spcAft>
                      </a:pPr>
                      <a:r>
                        <a:rPr lang="en-US" sz="900">
                          <a:effectLst/>
                        </a:rPr>
                        <a:t>C – 1 EV/HSE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spcBef>
                          <a:spcPts val="0"/>
                        </a:spcBef>
                        <a:spcAft>
                          <a:spcPts val="0"/>
                        </a:spcAft>
                      </a:pPr>
                      <a:r>
                        <a:rPr lang="en-US" sz="900">
                          <a:effectLst/>
                        </a:rPr>
                        <a:t>Complete a Standard Regional Tetrathlon Rally at level; earn a total minimum score of 2800 and a minimum score of 550 in the riding phase.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lgn="ctr">
                        <a:spcBef>
                          <a:spcPts val="0"/>
                        </a:spcBef>
                        <a:spcAft>
                          <a:spcPts val="0"/>
                        </a:spcAft>
                      </a:pPr>
                      <a:r>
                        <a:rPr lang="en-US" sz="900">
                          <a:effectLst/>
                        </a:rPr>
                        <a:t>Not Applicable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91" marR="54091" marT="0" marB="0" anchor="ctr"/>
                </a:tc>
                <a:tc>
                  <a:txBody>
                    <a:bodyPr/>
                    <a:lstStyle/>
                    <a:p>
                      <a:pPr marL="0" marR="0">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085178137"/>
                  </a:ext>
                </a:extLst>
              </a:tr>
            </a:tbl>
          </a:graphicData>
        </a:graphic>
      </p:graphicFrame>
    </p:spTree>
    <p:extLst>
      <p:ext uri="{BB962C8B-B14F-4D97-AF65-F5344CB8AC3E}">
        <p14:creationId xmlns:p14="http://schemas.microsoft.com/office/powerpoint/2010/main" val="1130209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2D884AD-94F2-4A00-B066-9F42698AC95B}"/>
              </a:ext>
            </a:extLst>
          </p:cNvPr>
          <p:cNvSpPr txBox="1"/>
          <p:nvPr/>
        </p:nvSpPr>
        <p:spPr>
          <a:xfrm>
            <a:off x="223736" y="262647"/>
            <a:ext cx="11760741" cy="6391072"/>
          </a:xfrm>
          <a:prstGeom prst="rect">
            <a:avLst/>
          </a:prstGeom>
          <a:noFill/>
        </p:spPr>
        <p:txBody>
          <a:bodyPr wrap="square" rtlCol="0">
            <a:spAutoFit/>
          </a:bodyPr>
          <a:lstStyle/>
          <a:p>
            <a:endParaRPr lang="en-US" dirty="0"/>
          </a:p>
        </p:txBody>
      </p:sp>
      <p:graphicFrame>
        <p:nvGraphicFramePr>
          <p:cNvPr id="3" name="Table 2">
            <a:extLst>
              <a:ext uri="{FF2B5EF4-FFF2-40B4-BE49-F238E27FC236}">
                <a16:creationId xmlns:a16="http://schemas.microsoft.com/office/drawing/2014/main" id="{CC6BDD18-DDF0-4D68-A91C-C50F95853865}"/>
              </a:ext>
            </a:extLst>
          </p:cNvPr>
          <p:cNvGraphicFramePr>
            <a:graphicFrameLocks noGrp="1"/>
          </p:cNvGraphicFramePr>
          <p:nvPr>
            <p:extLst>
              <p:ext uri="{D42A27DB-BD31-4B8C-83A1-F6EECF244321}">
                <p14:modId xmlns:p14="http://schemas.microsoft.com/office/powerpoint/2010/main" val="423701638"/>
              </p:ext>
            </p:extLst>
          </p:nvPr>
        </p:nvGraphicFramePr>
        <p:xfrm>
          <a:off x="223735" y="233463"/>
          <a:ext cx="11566186" cy="6391071"/>
        </p:xfrm>
        <a:graphic>
          <a:graphicData uri="http://schemas.openxmlformats.org/drawingml/2006/table">
            <a:tbl>
              <a:tblPr firstRow="1" firstCol="1" bandRow="1">
                <a:tableStyleId>{21E4AEA4-8DFA-4A89-87EB-49C32662AFE0}</a:tableStyleId>
              </a:tblPr>
              <a:tblGrid>
                <a:gridCol w="775479">
                  <a:extLst>
                    <a:ext uri="{9D8B030D-6E8A-4147-A177-3AD203B41FA5}">
                      <a16:colId xmlns:a16="http://schemas.microsoft.com/office/drawing/2014/main" val="2196034032"/>
                    </a:ext>
                  </a:extLst>
                </a:gridCol>
                <a:gridCol w="1101996">
                  <a:extLst>
                    <a:ext uri="{9D8B030D-6E8A-4147-A177-3AD203B41FA5}">
                      <a16:colId xmlns:a16="http://schemas.microsoft.com/office/drawing/2014/main" val="2002849092"/>
                    </a:ext>
                  </a:extLst>
                </a:gridCol>
                <a:gridCol w="2081549">
                  <a:extLst>
                    <a:ext uri="{9D8B030D-6E8A-4147-A177-3AD203B41FA5}">
                      <a16:colId xmlns:a16="http://schemas.microsoft.com/office/drawing/2014/main" val="2314976193"/>
                    </a:ext>
                  </a:extLst>
                </a:gridCol>
                <a:gridCol w="2448882">
                  <a:extLst>
                    <a:ext uri="{9D8B030D-6E8A-4147-A177-3AD203B41FA5}">
                      <a16:colId xmlns:a16="http://schemas.microsoft.com/office/drawing/2014/main" val="897927777"/>
                    </a:ext>
                  </a:extLst>
                </a:gridCol>
                <a:gridCol w="2530512">
                  <a:extLst>
                    <a:ext uri="{9D8B030D-6E8A-4147-A177-3AD203B41FA5}">
                      <a16:colId xmlns:a16="http://schemas.microsoft.com/office/drawing/2014/main" val="191339673"/>
                    </a:ext>
                  </a:extLst>
                </a:gridCol>
                <a:gridCol w="2530512">
                  <a:extLst>
                    <a:ext uri="{9D8B030D-6E8A-4147-A177-3AD203B41FA5}">
                      <a16:colId xmlns:a16="http://schemas.microsoft.com/office/drawing/2014/main" val="276970886"/>
                    </a:ext>
                  </a:extLst>
                </a:gridCol>
                <a:gridCol w="97256">
                  <a:extLst>
                    <a:ext uri="{9D8B030D-6E8A-4147-A177-3AD203B41FA5}">
                      <a16:colId xmlns:a16="http://schemas.microsoft.com/office/drawing/2014/main" val="3680180065"/>
                    </a:ext>
                  </a:extLst>
                </a:gridCol>
              </a:tblGrid>
              <a:tr h="247859">
                <a:tc gridSpan="7">
                  <a:txBody>
                    <a:bodyPr/>
                    <a:lstStyle/>
                    <a:p>
                      <a:pPr marL="0" marR="0">
                        <a:spcBef>
                          <a:spcPts val="0"/>
                        </a:spcBef>
                        <a:spcAft>
                          <a:spcPts val="0"/>
                        </a:spcAft>
                      </a:pPr>
                      <a:r>
                        <a:rPr lang="en-US" sz="1100">
                          <a:effectLst/>
                        </a:rPr>
                        <a:t>Western Dressage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946" marR="55946"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14701158"/>
                  </a:ext>
                </a:extLst>
              </a:tr>
              <a:tr h="1974604">
                <a:tc rowSpan="2">
                  <a:txBody>
                    <a:bodyPr/>
                    <a:lstStyle/>
                    <a:p>
                      <a:pPr marL="0" marR="0" algn="ctr">
                        <a:spcBef>
                          <a:spcPts val="0"/>
                        </a:spcBef>
                        <a:spcAft>
                          <a:spcPts val="0"/>
                        </a:spcAft>
                      </a:pPr>
                      <a:r>
                        <a:rPr lang="en-US" sz="1100">
                          <a:effectLst/>
                        </a:rPr>
                        <a:t>Basic</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946" marR="55946" marT="0" marB="0" anchor="ctr"/>
                </a:tc>
                <a:tc>
                  <a:txBody>
                    <a:bodyPr/>
                    <a:lstStyle/>
                    <a:p>
                      <a:pPr marL="0" marR="0" algn="ctr">
                        <a:spcBef>
                          <a:spcPts val="0"/>
                        </a:spcBef>
                        <a:spcAft>
                          <a:spcPts val="0"/>
                        </a:spcAft>
                      </a:pPr>
                      <a:r>
                        <a:rPr lang="en-US" sz="1000">
                          <a:effectLst/>
                        </a:rPr>
                        <a:t>Modified Championships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946" marR="55946" marT="0" marB="0" anchor="ctr"/>
                </a:tc>
                <a:tc>
                  <a:txBody>
                    <a:bodyPr/>
                    <a:lstStyle/>
                    <a:p>
                      <a:pPr marL="0" marR="0" algn="ctr">
                        <a:spcBef>
                          <a:spcPts val="0"/>
                        </a:spcBef>
                        <a:spcAft>
                          <a:spcPts val="0"/>
                        </a:spcAft>
                      </a:pPr>
                      <a:r>
                        <a:rPr lang="en-US" sz="1000">
                          <a:effectLst/>
                        </a:rPr>
                        <a:t>10 years of age </a:t>
                      </a:r>
                      <a:endParaRPr lang="en-US" sz="900">
                        <a:effectLst/>
                      </a:endParaRPr>
                    </a:p>
                    <a:p>
                      <a:pPr marL="0" marR="0" algn="ctr">
                        <a:spcBef>
                          <a:spcPts val="0"/>
                        </a:spcBef>
                        <a:spcAft>
                          <a:spcPts val="0"/>
                        </a:spcAft>
                      </a:pPr>
                      <a:r>
                        <a:rPr lang="en-US" sz="1000">
                          <a:effectLst/>
                        </a:rPr>
                        <a:t>&amp; </a:t>
                      </a:r>
                      <a:endParaRPr lang="en-US" sz="900">
                        <a:effectLst/>
                      </a:endParaRPr>
                    </a:p>
                    <a:p>
                      <a:pPr marL="0" marR="0" algn="ctr">
                        <a:spcBef>
                          <a:spcPts val="0"/>
                        </a:spcBef>
                        <a:spcAft>
                          <a:spcPts val="0"/>
                        </a:spcAft>
                      </a:pPr>
                      <a:r>
                        <a:rPr lang="en-US" sz="1000">
                          <a:effectLst/>
                        </a:rPr>
                        <a:t>D - 2 DR/EV/Flat/HSE/WST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946" marR="55946" marT="0" marB="0" anchor="ctr"/>
                </a:tc>
                <a:tc>
                  <a:txBody>
                    <a:bodyPr/>
                    <a:lstStyle/>
                    <a:p>
                      <a:pPr marL="0" marR="0">
                        <a:spcBef>
                          <a:spcPts val="0"/>
                        </a:spcBef>
                        <a:spcAft>
                          <a:spcPts val="0"/>
                        </a:spcAft>
                      </a:pPr>
                      <a:r>
                        <a:rPr lang="en-US" sz="1000">
                          <a:effectLst/>
                        </a:rPr>
                        <a:t>Earn a minimum score of 55% on Test 2 at level at a Standard Regional Dressage Rally.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946" marR="55946" marT="0" marB="0" anchor="ctr"/>
                </a:tc>
                <a:tc>
                  <a:txBody>
                    <a:bodyPr/>
                    <a:lstStyle/>
                    <a:p>
                      <a:pPr marL="0" marR="0">
                        <a:spcBef>
                          <a:spcPts val="0"/>
                        </a:spcBef>
                        <a:spcAft>
                          <a:spcPts val="0"/>
                        </a:spcAft>
                      </a:pPr>
                      <a:r>
                        <a:rPr lang="en-US" sz="1000">
                          <a:effectLst/>
                        </a:rPr>
                        <a:t>Participate in a Modified Regional Dressage Rally. Earn a minimum score of 55% on Test 2 at level.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946" marR="55946" marT="0" marB="0" anchor="ctr"/>
                </a:tc>
                <a:tc>
                  <a:txBody>
                    <a:bodyPr/>
                    <a:lstStyle/>
                    <a:p>
                      <a:pPr marL="0" marR="0">
                        <a:spcBef>
                          <a:spcPts val="0"/>
                        </a:spcBef>
                        <a:spcAft>
                          <a:spcPts val="0"/>
                        </a:spcAft>
                      </a:pPr>
                      <a:r>
                        <a:rPr lang="en-US" sz="1000">
                          <a:effectLst/>
                        </a:rPr>
                        <a:t>If no modified regional rally available in discipline.  </a:t>
                      </a:r>
                      <a:endParaRPr lang="en-US" sz="900">
                        <a:effectLst/>
                      </a:endParaRPr>
                    </a:p>
                    <a:p>
                      <a:pPr marL="0" marR="0">
                        <a:spcBef>
                          <a:spcPts val="0"/>
                        </a:spcBef>
                        <a:spcAft>
                          <a:spcPts val="0"/>
                        </a:spcAft>
                      </a:pPr>
                      <a:r>
                        <a:rPr lang="en-US" sz="1000">
                          <a:effectLst/>
                        </a:rPr>
                        <a:t>Complete Test 2 at the competition level at a recognized dressage show or a schooling show with a WD “r” judge and earn a minimum score of 55% on Test 2 and a mounted regional rally as a rider or stable manager at the minimum HM certification level.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946" marR="55946" marT="0" marB="0"/>
                </a:tc>
                <a:tc>
                  <a:txBody>
                    <a:bodyPr/>
                    <a:lstStyle/>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949510344"/>
                  </a:ext>
                </a:extLst>
              </a:tr>
              <a:tr h="1097002">
                <a:tc vMerge="1">
                  <a:txBody>
                    <a:bodyPr/>
                    <a:lstStyle/>
                    <a:p>
                      <a:endParaRPr lang="en-US"/>
                    </a:p>
                  </a:txBody>
                  <a:tcPr/>
                </a:tc>
                <a:tc>
                  <a:txBody>
                    <a:bodyPr/>
                    <a:lstStyle/>
                    <a:p>
                      <a:pPr marL="0" marR="0" algn="ctr">
                        <a:spcBef>
                          <a:spcPts val="0"/>
                        </a:spcBef>
                        <a:spcAft>
                          <a:spcPts val="0"/>
                        </a:spcAft>
                      </a:pPr>
                      <a:r>
                        <a:rPr lang="en-US" sz="1000">
                          <a:effectLst/>
                        </a:rPr>
                        <a:t>Championships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946" marR="55946" marT="0" marB="0" anchor="ctr"/>
                </a:tc>
                <a:tc>
                  <a:txBody>
                    <a:bodyPr/>
                    <a:lstStyle/>
                    <a:p>
                      <a:pPr marL="0" marR="0" algn="ctr">
                        <a:spcBef>
                          <a:spcPts val="0"/>
                        </a:spcBef>
                        <a:spcAft>
                          <a:spcPts val="0"/>
                        </a:spcAft>
                      </a:pPr>
                      <a:r>
                        <a:rPr lang="en-US" sz="1000">
                          <a:effectLst/>
                        </a:rPr>
                        <a:t>12 years of age </a:t>
                      </a:r>
                      <a:endParaRPr lang="en-US" sz="900">
                        <a:effectLst/>
                      </a:endParaRPr>
                    </a:p>
                    <a:p>
                      <a:pPr marL="0" marR="0" algn="ctr">
                        <a:spcBef>
                          <a:spcPts val="0"/>
                        </a:spcBef>
                        <a:spcAft>
                          <a:spcPts val="0"/>
                        </a:spcAft>
                      </a:pPr>
                      <a:r>
                        <a:rPr lang="en-US" sz="1000">
                          <a:effectLst/>
                        </a:rPr>
                        <a:t>&amp; </a:t>
                      </a:r>
                      <a:endParaRPr lang="en-US" sz="900">
                        <a:effectLst/>
                      </a:endParaRPr>
                    </a:p>
                    <a:p>
                      <a:pPr marL="0" marR="0" algn="ctr">
                        <a:spcBef>
                          <a:spcPts val="0"/>
                        </a:spcBef>
                        <a:spcAft>
                          <a:spcPts val="0"/>
                        </a:spcAft>
                      </a:pPr>
                      <a:r>
                        <a:rPr lang="en-US" sz="1000">
                          <a:effectLst/>
                        </a:rPr>
                        <a:t>C - 1 DR/EV/Flat/HSE/WST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946" marR="55946" marT="0" marB="0" anchor="ctr"/>
                </a:tc>
                <a:tc>
                  <a:txBody>
                    <a:bodyPr/>
                    <a:lstStyle/>
                    <a:p>
                      <a:pPr marL="0" marR="0">
                        <a:spcBef>
                          <a:spcPts val="0"/>
                        </a:spcBef>
                        <a:spcAft>
                          <a:spcPts val="0"/>
                        </a:spcAft>
                      </a:pPr>
                      <a:r>
                        <a:rPr lang="en-US" sz="1000">
                          <a:effectLst/>
                        </a:rPr>
                        <a:t>Complete Test 2, 3 and Musical Ride at level at a Standard Regional Dressage Rally. Earn a minimum score of 60% on Test 3.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946" marR="55946" marT="0" marB="0" anchor="ctr"/>
                </a:tc>
                <a:tc>
                  <a:txBody>
                    <a:bodyPr/>
                    <a:lstStyle/>
                    <a:p>
                      <a:pPr marL="0" marR="0">
                        <a:spcBef>
                          <a:spcPts val="0"/>
                        </a:spcBef>
                        <a:spcAft>
                          <a:spcPts val="0"/>
                        </a:spcAft>
                      </a:pPr>
                      <a:r>
                        <a:rPr lang="en-US" sz="1000">
                          <a:effectLst/>
                        </a:rPr>
                        <a:t>Complete Test 2,3 and Musical Ride at level at a show with an WD ‘r’ judge and earn a 60% on Test 3. Complete a mounted Regional Rally as rider or SM at minimum certification level.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946" marR="55946" marT="0" marB="0" anchor="ctr"/>
                </a:tc>
                <a:tc>
                  <a:txBody>
                    <a:bodyPr/>
                    <a:lstStyle/>
                    <a:p>
                      <a:pPr marL="0" marR="0" algn="ctr">
                        <a:spcBef>
                          <a:spcPts val="0"/>
                        </a:spcBef>
                        <a:spcAft>
                          <a:spcPts val="0"/>
                        </a:spcAft>
                      </a:pPr>
                      <a:r>
                        <a:rPr lang="en-US" sz="1000">
                          <a:effectLst/>
                        </a:rPr>
                        <a:t>Not Applicable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946" marR="55946" marT="0" marB="0" anchor="ctr"/>
                </a:tc>
                <a:tc>
                  <a:txBody>
                    <a:bodyPr/>
                    <a:lstStyle/>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205099978"/>
                  </a:ext>
                </a:extLst>
              </a:tr>
              <a:tr h="1974604">
                <a:tc rowSpan="2">
                  <a:txBody>
                    <a:bodyPr/>
                    <a:lstStyle/>
                    <a:p>
                      <a:pPr marL="0" marR="0" algn="ctr">
                        <a:spcBef>
                          <a:spcPts val="0"/>
                        </a:spcBef>
                        <a:spcAft>
                          <a:spcPts val="0"/>
                        </a:spcAft>
                      </a:pPr>
                      <a:r>
                        <a:rPr lang="en-US" sz="1100">
                          <a:effectLst/>
                        </a:rPr>
                        <a:t>Level 1 &amp; Up</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946" marR="55946" marT="0" marB="0" anchor="ctr"/>
                </a:tc>
                <a:tc>
                  <a:txBody>
                    <a:bodyPr/>
                    <a:lstStyle/>
                    <a:p>
                      <a:pPr marL="0" marR="0" algn="ctr">
                        <a:spcBef>
                          <a:spcPts val="0"/>
                        </a:spcBef>
                        <a:spcAft>
                          <a:spcPts val="0"/>
                        </a:spcAft>
                      </a:pPr>
                      <a:r>
                        <a:rPr lang="en-US" sz="1000">
                          <a:effectLst/>
                        </a:rPr>
                        <a:t>Modified Championships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946" marR="55946" marT="0" marB="0" anchor="ctr"/>
                </a:tc>
                <a:tc>
                  <a:txBody>
                    <a:bodyPr/>
                    <a:lstStyle/>
                    <a:p>
                      <a:pPr marL="0" marR="0" algn="ctr">
                        <a:spcBef>
                          <a:spcPts val="0"/>
                        </a:spcBef>
                        <a:spcAft>
                          <a:spcPts val="0"/>
                        </a:spcAft>
                      </a:pPr>
                      <a:r>
                        <a:rPr lang="en-US" sz="1000">
                          <a:effectLst/>
                        </a:rPr>
                        <a:t>10 years of age </a:t>
                      </a:r>
                      <a:endParaRPr lang="en-US" sz="900">
                        <a:effectLst/>
                      </a:endParaRPr>
                    </a:p>
                    <a:p>
                      <a:pPr marL="0" marR="0" algn="ctr">
                        <a:spcBef>
                          <a:spcPts val="0"/>
                        </a:spcBef>
                        <a:spcAft>
                          <a:spcPts val="0"/>
                        </a:spcAft>
                      </a:pPr>
                      <a:r>
                        <a:rPr lang="en-US" sz="1000">
                          <a:effectLst/>
                        </a:rPr>
                        <a:t>&amp; </a:t>
                      </a:r>
                      <a:endParaRPr lang="en-US" sz="900">
                        <a:effectLst/>
                      </a:endParaRPr>
                    </a:p>
                    <a:p>
                      <a:pPr marL="0" marR="0" algn="ctr">
                        <a:spcBef>
                          <a:spcPts val="0"/>
                        </a:spcBef>
                        <a:spcAft>
                          <a:spcPts val="0"/>
                        </a:spcAft>
                      </a:pPr>
                      <a:r>
                        <a:rPr lang="en-US" sz="1000">
                          <a:effectLst/>
                        </a:rPr>
                        <a:t>D - 2 DR/EV/Flat/HSE/WST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946" marR="55946" marT="0" marB="0" anchor="ctr"/>
                </a:tc>
                <a:tc>
                  <a:txBody>
                    <a:bodyPr/>
                    <a:lstStyle/>
                    <a:p>
                      <a:pPr marL="0" marR="0">
                        <a:spcBef>
                          <a:spcPts val="0"/>
                        </a:spcBef>
                        <a:spcAft>
                          <a:spcPts val="0"/>
                        </a:spcAft>
                      </a:pPr>
                      <a:r>
                        <a:rPr lang="en-US" sz="1000">
                          <a:effectLst/>
                        </a:rPr>
                        <a:t>Earn a minimum score of 55% on Test 2 at level at a Standard Regional Dressage Rally.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946" marR="55946" marT="0" marB="0" anchor="ctr"/>
                </a:tc>
                <a:tc>
                  <a:txBody>
                    <a:bodyPr/>
                    <a:lstStyle/>
                    <a:p>
                      <a:pPr marL="0" marR="0">
                        <a:spcBef>
                          <a:spcPts val="0"/>
                        </a:spcBef>
                        <a:spcAft>
                          <a:spcPts val="0"/>
                        </a:spcAft>
                      </a:pPr>
                      <a:r>
                        <a:rPr lang="en-US" sz="1000">
                          <a:effectLst/>
                        </a:rPr>
                        <a:t>Participate in a Modified Regional Dressage Rally. Earn a minimum score of 55% on Test 2 at level.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946" marR="55946" marT="0" marB="0" anchor="ctr"/>
                </a:tc>
                <a:tc>
                  <a:txBody>
                    <a:bodyPr/>
                    <a:lstStyle/>
                    <a:p>
                      <a:pPr marL="0" marR="0">
                        <a:spcBef>
                          <a:spcPts val="0"/>
                        </a:spcBef>
                        <a:spcAft>
                          <a:spcPts val="0"/>
                        </a:spcAft>
                      </a:pPr>
                      <a:r>
                        <a:rPr lang="en-US" sz="1000">
                          <a:effectLst/>
                        </a:rPr>
                        <a:t>If no modified regional rally available in discipline.  </a:t>
                      </a:r>
                      <a:endParaRPr lang="en-US" sz="900">
                        <a:effectLst/>
                      </a:endParaRPr>
                    </a:p>
                    <a:p>
                      <a:pPr marL="0" marR="0">
                        <a:spcBef>
                          <a:spcPts val="0"/>
                        </a:spcBef>
                        <a:spcAft>
                          <a:spcPts val="0"/>
                        </a:spcAft>
                      </a:pPr>
                      <a:r>
                        <a:rPr lang="en-US" sz="1000">
                          <a:effectLst/>
                        </a:rPr>
                        <a:t>Complete Test 2 at the competition level at a recognized dressage show or a schooling show with a WD “r” judge and earn a minimum score of 55% on Test 2 and a mounted regional rally as a rider or stable manager at the minimum HM certification level.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946" marR="55946" marT="0" marB="0"/>
                </a:tc>
                <a:tc>
                  <a:txBody>
                    <a:bodyPr/>
                    <a:lstStyle/>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514558282"/>
                  </a:ext>
                </a:extLst>
              </a:tr>
              <a:tr h="1097002">
                <a:tc vMerge="1">
                  <a:txBody>
                    <a:bodyPr/>
                    <a:lstStyle/>
                    <a:p>
                      <a:endParaRPr lang="en-US"/>
                    </a:p>
                  </a:txBody>
                  <a:tcPr/>
                </a:tc>
                <a:tc>
                  <a:txBody>
                    <a:bodyPr/>
                    <a:lstStyle/>
                    <a:p>
                      <a:pPr marL="0" marR="0" algn="ctr">
                        <a:spcBef>
                          <a:spcPts val="0"/>
                        </a:spcBef>
                        <a:spcAft>
                          <a:spcPts val="0"/>
                        </a:spcAft>
                      </a:pPr>
                      <a:r>
                        <a:rPr lang="en-US" sz="1000">
                          <a:effectLst/>
                        </a:rPr>
                        <a:t>Championships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946" marR="55946" marT="0" marB="0" anchor="ctr"/>
                </a:tc>
                <a:tc>
                  <a:txBody>
                    <a:bodyPr/>
                    <a:lstStyle/>
                    <a:p>
                      <a:pPr marL="0" marR="0" algn="ctr">
                        <a:spcBef>
                          <a:spcPts val="0"/>
                        </a:spcBef>
                        <a:spcAft>
                          <a:spcPts val="0"/>
                        </a:spcAft>
                      </a:pPr>
                      <a:r>
                        <a:rPr lang="en-US" sz="1000" dirty="0">
                          <a:effectLst/>
                        </a:rPr>
                        <a:t>12 years of age </a:t>
                      </a:r>
                      <a:endParaRPr lang="en-US" sz="900" dirty="0">
                        <a:effectLst/>
                      </a:endParaRPr>
                    </a:p>
                    <a:p>
                      <a:pPr marL="0" marR="0" algn="ctr">
                        <a:spcBef>
                          <a:spcPts val="0"/>
                        </a:spcBef>
                        <a:spcAft>
                          <a:spcPts val="0"/>
                        </a:spcAft>
                      </a:pPr>
                      <a:r>
                        <a:rPr lang="en-US" sz="1000" dirty="0">
                          <a:effectLst/>
                        </a:rPr>
                        <a:t>&amp; </a:t>
                      </a:r>
                      <a:endParaRPr lang="en-US" sz="900" dirty="0">
                        <a:effectLst/>
                      </a:endParaRPr>
                    </a:p>
                    <a:p>
                      <a:pPr marL="0" marR="0" algn="ctr">
                        <a:spcBef>
                          <a:spcPts val="0"/>
                        </a:spcBef>
                        <a:spcAft>
                          <a:spcPts val="0"/>
                        </a:spcAft>
                      </a:pPr>
                      <a:r>
                        <a:rPr lang="en-US" sz="1000" dirty="0">
                          <a:effectLst/>
                        </a:rPr>
                        <a:t>C - 1 DR/EV/Flat/HSE/WST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946" marR="55946" marT="0" marB="0" anchor="ctr"/>
                </a:tc>
                <a:tc>
                  <a:txBody>
                    <a:bodyPr/>
                    <a:lstStyle/>
                    <a:p>
                      <a:pPr marL="0" marR="0">
                        <a:spcBef>
                          <a:spcPts val="0"/>
                        </a:spcBef>
                        <a:spcAft>
                          <a:spcPts val="0"/>
                        </a:spcAft>
                      </a:pPr>
                      <a:r>
                        <a:rPr lang="en-US" sz="1000">
                          <a:effectLst/>
                        </a:rPr>
                        <a:t>Complete Test 2, 3 and Musical Ride at level at a Standard Regional Dressage Rally. Earn a minimum score of 60% on Test 3.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946" marR="55946" marT="0" marB="0" anchor="ctr"/>
                </a:tc>
                <a:tc>
                  <a:txBody>
                    <a:bodyPr/>
                    <a:lstStyle/>
                    <a:p>
                      <a:pPr marL="0" marR="0">
                        <a:spcBef>
                          <a:spcPts val="0"/>
                        </a:spcBef>
                        <a:spcAft>
                          <a:spcPts val="0"/>
                        </a:spcAft>
                      </a:pPr>
                      <a:r>
                        <a:rPr lang="en-US" sz="1000">
                          <a:effectLst/>
                        </a:rPr>
                        <a:t>Complete Test 2,3 and Musical Ride at level at a show with an WD ‘r’ judge and earn a 60% on Test 3. Complete a mounted Regional Rally as rider or SM at minimum certification level.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946" marR="55946" marT="0" marB="0" anchor="ctr"/>
                </a:tc>
                <a:tc>
                  <a:txBody>
                    <a:bodyPr/>
                    <a:lstStyle/>
                    <a:p>
                      <a:pPr marL="0" marR="0" algn="ctr">
                        <a:spcBef>
                          <a:spcPts val="0"/>
                        </a:spcBef>
                        <a:spcAft>
                          <a:spcPts val="0"/>
                        </a:spcAft>
                      </a:pPr>
                      <a:r>
                        <a:rPr lang="en-US" sz="1000">
                          <a:effectLst/>
                        </a:rPr>
                        <a:t>Not Applicable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946" marR="55946" marT="0" marB="0" anchor="ctr"/>
                </a:tc>
                <a:tc>
                  <a:txBody>
                    <a:bodyPr/>
                    <a:lstStyle/>
                    <a:p>
                      <a:pPr marL="0" marR="0">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786520977"/>
                  </a:ext>
                </a:extLst>
              </a:tr>
            </a:tbl>
          </a:graphicData>
        </a:graphic>
      </p:graphicFrame>
    </p:spTree>
    <p:extLst>
      <p:ext uri="{BB962C8B-B14F-4D97-AF65-F5344CB8AC3E}">
        <p14:creationId xmlns:p14="http://schemas.microsoft.com/office/powerpoint/2010/main" val="20487792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D0C0473-84ED-4D9C-83EF-50A1D4104A19}"/>
              </a:ext>
            </a:extLst>
          </p:cNvPr>
          <p:cNvSpPr txBox="1"/>
          <p:nvPr/>
        </p:nvSpPr>
        <p:spPr>
          <a:xfrm>
            <a:off x="223736" y="126460"/>
            <a:ext cx="11968264" cy="7525137"/>
          </a:xfrm>
          <a:prstGeom prst="rect">
            <a:avLst/>
          </a:prstGeom>
          <a:noFill/>
        </p:spPr>
        <p:txBody>
          <a:bodyPr wrap="square" rtlCol="0">
            <a:spAutoFit/>
          </a:bodyPr>
          <a:lstStyle/>
          <a:p>
            <a:pPr algn="ctr"/>
            <a:r>
              <a:rPr lang="en-US" sz="2800" b="1" dirty="0">
                <a:solidFill>
                  <a:schemeClr val="accent1"/>
                </a:solidFill>
              </a:rPr>
              <a:t>Changes with Champ Entry</a:t>
            </a:r>
          </a:p>
          <a:p>
            <a:pPr algn="ctr"/>
            <a:endParaRPr lang="en-US" sz="1600" b="1" dirty="0"/>
          </a:p>
          <a:p>
            <a:pPr algn="ctr"/>
            <a:r>
              <a:rPr lang="en-US" sz="2800" b="1" dirty="0">
                <a:solidFill>
                  <a:srgbClr val="FF0000"/>
                </a:solidFill>
              </a:rPr>
              <a:t>Entry system is being totally updated.</a:t>
            </a:r>
            <a:endParaRPr lang="en-US" dirty="0"/>
          </a:p>
          <a:p>
            <a:r>
              <a:rPr lang="en-US" sz="2500" b="1" u="sng" dirty="0"/>
              <a:t>Changes:</a:t>
            </a:r>
          </a:p>
          <a:p>
            <a:pPr marL="285750" indent="-285750">
              <a:buFont typeface="Arial" panose="020B0604020202020204" pitchFamily="34" charset="0"/>
              <a:buChar char="•"/>
            </a:pPr>
            <a:r>
              <a:rPr lang="en-US" sz="2500" dirty="0"/>
              <a:t>Parents/competitors are to complete entries themselves</a:t>
            </a:r>
          </a:p>
          <a:p>
            <a:pPr marL="742950" lvl="1" indent="-285750">
              <a:buFont typeface="Arial" panose="020B0604020202020204" pitchFamily="34" charset="0"/>
              <a:buChar char="•"/>
            </a:pPr>
            <a:r>
              <a:rPr lang="en-US" sz="2500" dirty="0"/>
              <a:t>To submit MUST have all info complete</a:t>
            </a:r>
          </a:p>
          <a:p>
            <a:pPr marL="742950" lvl="1" indent="-285750">
              <a:buFont typeface="Arial" panose="020B0604020202020204" pitchFamily="34" charset="0"/>
              <a:buChar char="•"/>
            </a:pPr>
            <a:r>
              <a:rPr lang="en-US" sz="2500" dirty="0"/>
              <a:t>Looking into being able to upload or otherwise submit coaches, chaperone and coggins forms.</a:t>
            </a:r>
          </a:p>
          <a:p>
            <a:pPr marL="742950" lvl="1" indent="-285750">
              <a:buFont typeface="Arial" panose="020B0604020202020204" pitchFamily="34" charset="0"/>
              <a:buChar char="•"/>
            </a:pPr>
            <a:r>
              <a:rPr lang="en-US" sz="2500" dirty="0"/>
              <a:t>Have to pay to submit (Looking into how to make this flexible as to who pays)</a:t>
            </a:r>
          </a:p>
          <a:p>
            <a:pPr marL="742950" lvl="1" indent="-285750">
              <a:buFont typeface="Arial" panose="020B0604020202020204" pitchFamily="34" charset="0"/>
              <a:buChar char="•"/>
            </a:pPr>
            <a:r>
              <a:rPr lang="en-US" sz="2500" dirty="0"/>
              <a:t>MUST have volunteer identified to submit</a:t>
            </a:r>
          </a:p>
          <a:p>
            <a:pPr marL="285750" indent="-285750">
              <a:buFont typeface="Arial" panose="020B0604020202020204" pitchFamily="34" charset="0"/>
              <a:buChar char="•"/>
            </a:pPr>
            <a:r>
              <a:rPr lang="en-US" sz="2500" dirty="0"/>
              <a:t>Once submitted will go to RS or designated Regional Contact</a:t>
            </a:r>
          </a:p>
          <a:p>
            <a:pPr marL="742950" lvl="1" indent="-285750">
              <a:buFont typeface="Arial" panose="020B0604020202020204" pitchFamily="34" charset="0"/>
              <a:buChar char="•"/>
            </a:pPr>
            <a:r>
              <a:rPr lang="en-US" sz="2500" dirty="0"/>
              <a:t>Region composes teams</a:t>
            </a:r>
          </a:p>
          <a:p>
            <a:pPr marL="742950" lvl="1" indent="-285750">
              <a:buFont typeface="Arial" panose="020B0604020202020204" pitchFamily="34" charset="0"/>
              <a:buChar char="•"/>
            </a:pPr>
            <a:r>
              <a:rPr lang="en-US" sz="2500" dirty="0"/>
              <a:t>RS or designated Regional Contact submits teams to National and discipline secretary</a:t>
            </a:r>
          </a:p>
          <a:p>
            <a:pPr marL="742950" lvl="1" indent="-285750">
              <a:buFont typeface="Arial" panose="020B0604020202020204" pitchFamily="34" charset="0"/>
              <a:buChar char="•"/>
            </a:pPr>
            <a:r>
              <a:rPr lang="en-US" sz="2500" dirty="0"/>
              <a:t>RS or designated Regional Contact submits needed discipline paperwork to discipline secretary.</a:t>
            </a:r>
          </a:p>
          <a:p>
            <a:pPr marL="742950" lvl="1" indent="-285750">
              <a:buFont typeface="Arial" panose="020B0604020202020204" pitchFamily="34" charset="0"/>
              <a:buChar char="•"/>
            </a:pPr>
            <a:r>
              <a:rPr lang="en-US" sz="2500" dirty="0"/>
              <a:t>Paperwork is encouraged to be submitted online.  Snail mail accepted, but if mailed on July 1 must be overnighted.</a:t>
            </a:r>
          </a:p>
          <a:p>
            <a:pPr lvl="1"/>
            <a:endParaRPr lang="en-US" sz="2500"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1572020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CE4E05-38BD-4F9E-8156-F97947C0F03F}"/>
              </a:ext>
            </a:extLst>
          </p:cNvPr>
          <p:cNvSpPr txBox="1"/>
          <p:nvPr/>
        </p:nvSpPr>
        <p:spPr>
          <a:xfrm>
            <a:off x="330741" y="350196"/>
            <a:ext cx="5904690" cy="7017306"/>
          </a:xfrm>
          <a:prstGeom prst="rect">
            <a:avLst/>
          </a:prstGeom>
          <a:noFill/>
        </p:spPr>
        <p:txBody>
          <a:bodyPr wrap="square" rtlCol="0">
            <a:spAutoFit/>
          </a:bodyPr>
          <a:lstStyle/>
          <a:p>
            <a:endParaRPr lang="en-US" sz="3000" dirty="0"/>
          </a:p>
          <a:p>
            <a:pPr algn="ctr"/>
            <a:r>
              <a:rPr lang="en-US" sz="3000" b="1" dirty="0">
                <a:solidFill>
                  <a:schemeClr val="accent1"/>
                </a:solidFill>
              </a:rPr>
              <a:t>NEW RULEBOOKS!</a:t>
            </a:r>
          </a:p>
          <a:p>
            <a:endParaRPr lang="en-US" sz="3000" dirty="0"/>
          </a:p>
          <a:p>
            <a:pPr algn="ctr"/>
            <a:r>
              <a:rPr lang="en-US" sz="3000" u="sng" dirty="0"/>
              <a:t>Now each discipline will have 3 Books: </a:t>
            </a:r>
          </a:p>
          <a:p>
            <a:pPr algn="ctr"/>
            <a:r>
              <a:rPr lang="en-US" sz="3000" u="sng" dirty="0"/>
              <a:t> </a:t>
            </a:r>
          </a:p>
          <a:p>
            <a:pPr marL="742950" lvl="1" indent="-285750" algn="ctr">
              <a:buFont typeface="Arial" panose="020B0604020202020204" pitchFamily="34" charset="0"/>
              <a:buChar char="•"/>
            </a:pPr>
            <a:r>
              <a:rPr lang="en-US" sz="3000" dirty="0"/>
              <a:t>	Rulebook  (out now)</a:t>
            </a:r>
          </a:p>
          <a:p>
            <a:pPr marL="742950" lvl="1" indent="-285750" algn="ctr">
              <a:buFont typeface="Arial" panose="020B0604020202020204" pitchFamily="34" charset="0"/>
              <a:buChar char="•"/>
            </a:pPr>
            <a:r>
              <a:rPr lang="en-US" sz="3000" dirty="0"/>
              <a:t>	Organizer Guide  (working on)</a:t>
            </a:r>
          </a:p>
          <a:p>
            <a:pPr marL="742950" lvl="1" indent="-285750" algn="ctr">
              <a:buFont typeface="Arial" panose="020B0604020202020204" pitchFamily="34" charset="0"/>
              <a:buChar char="•"/>
            </a:pPr>
            <a:r>
              <a:rPr lang="en-US" sz="3000" dirty="0"/>
              <a:t>	Educational Handbook (working on)</a:t>
            </a:r>
          </a:p>
          <a:p>
            <a:pPr marL="742950" lvl="1" indent="-285750" algn="ctr">
              <a:buFont typeface="Arial" panose="020B0604020202020204" pitchFamily="34" charset="0"/>
              <a:buChar char="•"/>
            </a:pPr>
            <a:endParaRPr lang="en-US" sz="3000" dirty="0"/>
          </a:p>
          <a:p>
            <a:pPr lvl="1"/>
            <a:endParaRPr lang="en-US" sz="3000" dirty="0"/>
          </a:p>
          <a:p>
            <a:pPr lvl="1"/>
            <a:endParaRPr lang="en-US" sz="3000" dirty="0"/>
          </a:p>
          <a:p>
            <a:pPr lvl="1"/>
            <a:endParaRPr lang="en-US" sz="3000" dirty="0"/>
          </a:p>
          <a:p>
            <a:endParaRPr lang="en-US" sz="3000" dirty="0"/>
          </a:p>
        </p:txBody>
      </p:sp>
      <p:pic>
        <p:nvPicPr>
          <p:cNvPr id="13314" name="Picture 2" descr="https://st2.depositphotos.com/7413918/10277/i/950/depositphotos_102772510-stock-photo-fun-horse-cartoon-character-with.jpg">
            <a:extLst>
              <a:ext uri="{FF2B5EF4-FFF2-40B4-BE49-F238E27FC236}">
                <a16:creationId xmlns:a16="http://schemas.microsoft.com/office/drawing/2014/main" id="{EAA31571-B999-4D25-9B05-8F59853677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2257" y="0"/>
            <a:ext cx="6304461" cy="662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5945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A45AB0-B770-440E-8039-DD6F19E4B1CF}"/>
              </a:ext>
            </a:extLst>
          </p:cNvPr>
          <p:cNvSpPr txBox="1"/>
          <p:nvPr/>
        </p:nvSpPr>
        <p:spPr>
          <a:xfrm>
            <a:off x="603115" y="379379"/>
            <a:ext cx="6429983" cy="10602903"/>
          </a:xfrm>
          <a:prstGeom prst="rect">
            <a:avLst/>
          </a:prstGeom>
          <a:noFill/>
        </p:spPr>
        <p:txBody>
          <a:bodyPr wrap="square" rtlCol="0">
            <a:spAutoFit/>
          </a:bodyPr>
          <a:lstStyle/>
          <a:p>
            <a:pPr algn="ctr"/>
            <a:endParaRPr lang="en-US" sz="2500" b="1" dirty="0"/>
          </a:p>
          <a:p>
            <a:pPr algn="ctr"/>
            <a:r>
              <a:rPr lang="en-US" sz="2500" b="1" dirty="0">
                <a:solidFill>
                  <a:schemeClr val="accent1">
                    <a:lumMod val="75000"/>
                  </a:schemeClr>
                </a:solidFill>
              </a:rPr>
              <a:t>Change of Nomenclature </a:t>
            </a:r>
          </a:p>
          <a:p>
            <a:pPr algn="ctr"/>
            <a:endParaRPr lang="en-US" sz="2500" b="1" dirty="0">
              <a:solidFill>
                <a:schemeClr val="accent1">
                  <a:lumMod val="75000"/>
                </a:schemeClr>
              </a:solidFill>
            </a:endParaRPr>
          </a:p>
          <a:p>
            <a:pPr algn="ctr"/>
            <a:endParaRPr lang="en-US" sz="2000" dirty="0"/>
          </a:p>
          <a:p>
            <a:pPr marL="285750" indent="-285750">
              <a:buFont typeface="Arial" panose="020B0604020202020204" pitchFamily="34" charset="0"/>
              <a:buChar char="•"/>
            </a:pPr>
            <a:r>
              <a:rPr lang="en-US" sz="2000" dirty="0"/>
              <a:t>No longer using the term </a:t>
            </a:r>
            <a:r>
              <a:rPr lang="en-US" sz="2000" b="1" dirty="0"/>
              <a:t>qualifying </a:t>
            </a:r>
            <a:r>
              <a:rPr lang="en-US" sz="2000" dirty="0"/>
              <a:t>or </a:t>
            </a:r>
            <a:r>
              <a:rPr lang="en-US" sz="2000" b="1" dirty="0"/>
              <a:t>qualifying rallies-</a:t>
            </a:r>
            <a:r>
              <a:rPr lang="en-US" sz="2000" dirty="0"/>
              <a:t>--now called </a:t>
            </a:r>
            <a:r>
              <a:rPr lang="en-US" sz="2000" b="1" dirty="0"/>
              <a:t>eligibility requirements</a:t>
            </a:r>
          </a:p>
          <a:p>
            <a:pPr marL="285750" indent="-285750">
              <a:buFont typeface="Arial" panose="020B0604020202020204" pitchFamily="34" charset="0"/>
              <a:buChar char="•"/>
            </a:pPr>
            <a:r>
              <a:rPr lang="en-US" sz="2000" dirty="0"/>
              <a:t>Now a Rally is either a Standard Rally or a Modified Rally</a:t>
            </a:r>
          </a:p>
          <a:p>
            <a:endParaRPr lang="en-US" sz="2000" dirty="0"/>
          </a:p>
          <a:p>
            <a:endParaRPr lang="en-US" sz="2000" dirty="0"/>
          </a:p>
          <a:p>
            <a:pPr marL="285750" indent="-285750">
              <a:buFont typeface="Arial" panose="020B0604020202020204" pitchFamily="34" charset="0"/>
              <a:buChar char="•"/>
            </a:pPr>
            <a:r>
              <a:rPr lang="en-US" sz="2000" b="1" dirty="0"/>
              <a:t>Standard Rally-</a:t>
            </a:r>
            <a:r>
              <a:rPr lang="en-US" sz="2000" dirty="0"/>
              <a:t>-- same as old qualifying rally</a:t>
            </a:r>
          </a:p>
          <a:p>
            <a:pPr marL="742950" lvl="1" indent="-285750">
              <a:buFont typeface="Arial" panose="020B0604020202020204" pitchFamily="34" charset="0"/>
              <a:buChar char="•"/>
            </a:pPr>
            <a:r>
              <a:rPr lang="en-US" sz="2000" dirty="0"/>
              <a:t>Follow discipline rulebooks for details.</a:t>
            </a:r>
          </a:p>
          <a:p>
            <a:pPr marL="742950" lvl="1"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b="1" dirty="0"/>
              <a:t>Modified Rally</a:t>
            </a:r>
          </a:p>
          <a:p>
            <a:pPr marL="742950" lvl="1" indent="-285750">
              <a:buFont typeface="Arial" panose="020B0604020202020204" pitchFamily="34" charset="0"/>
              <a:buChar char="•"/>
            </a:pPr>
            <a:r>
              <a:rPr lang="en-US" sz="2000" dirty="0"/>
              <a:t>For Regions that can not for whatever reason meet criteria for Standard Rally</a:t>
            </a:r>
          </a:p>
          <a:p>
            <a:pPr marL="742950" lvl="1" indent="-285750">
              <a:buFont typeface="Arial" panose="020B0604020202020204" pitchFamily="34" charset="0"/>
              <a:buChar char="•"/>
            </a:pPr>
            <a:r>
              <a:rPr lang="en-US" sz="2000" dirty="0"/>
              <a:t>These competitors can then qualify for Modified Championship, but not Championship</a:t>
            </a:r>
          </a:p>
          <a:p>
            <a:pPr marL="742950" lvl="1" indent="-285750">
              <a:buFont typeface="Arial" panose="020B0604020202020204" pitchFamily="34" charset="0"/>
              <a:buChar char="•"/>
            </a:pPr>
            <a:endParaRPr lang="en-US" sz="2000" dirty="0"/>
          </a:p>
          <a:p>
            <a:pPr marL="742950" lvl="1" indent="-285750">
              <a:buFont typeface="Arial" panose="020B0604020202020204" pitchFamily="34" charset="0"/>
              <a:buChar char="•"/>
            </a:pPr>
            <a:endParaRPr lang="en-US" sz="2000" dirty="0"/>
          </a:p>
          <a:p>
            <a:pPr marL="742950" lvl="1" indent="-285750">
              <a:buFont typeface="Arial" panose="020B0604020202020204" pitchFamily="34" charset="0"/>
              <a:buChar char="•"/>
            </a:pPr>
            <a:endParaRPr lang="en-US" dirty="0"/>
          </a:p>
          <a:p>
            <a:pPr lvl="1"/>
            <a:endParaRPr lang="en-US" dirty="0"/>
          </a:p>
          <a:p>
            <a:pPr algn="ctr"/>
            <a:r>
              <a:rPr lang="en-US" dirty="0"/>
              <a:t> </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pic>
        <p:nvPicPr>
          <p:cNvPr id="10246" name="Picture 6" descr="http://comps.canstockphoto.com/can-stock-photo_csp16140978.jpg">
            <a:extLst>
              <a:ext uri="{FF2B5EF4-FFF2-40B4-BE49-F238E27FC236}">
                <a16:creationId xmlns:a16="http://schemas.microsoft.com/office/drawing/2014/main" id="{A65FDFA2-8C90-4436-BED8-01672C5829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8238" y="379379"/>
            <a:ext cx="3064613" cy="5903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15013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95F679-9CAB-4EC0-823C-F5FA1FF69450}"/>
              </a:ext>
            </a:extLst>
          </p:cNvPr>
          <p:cNvSpPr txBox="1"/>
          <p:nvPr/>
        </p:nvSpPr>
        <p:spPr>
          <a:xfrm>
            <a:off x="293451" y="189651"/>
            <a:ext cx="6856379" cy="6478697"/>
          </a:xfrm>
          <a:prstGeom prst="rect">
            <a:avLst/>
          </a:prstGeom>
          <a:noFill/>
        </p:spPr>
        <p:txBody>
          <a:bodyPr wrap="square" rtlCol="0">
            <a:spAutoFit/>
          </a:bodyPr>
          <a:lstStyle/>
          <a:p>
            <a:pPr algn="ctr"/>
            <a:r>
              <a:rPr lang="en-US" sz="2500" b="1" dirty="0">
                <a:solidFill>
                  <a:schemeClr val="accent1"/>
                </a:solidFill>
              </a:rPr>
              <a:t>Changes in Rulebooks for 2019</a:t>
            </a:r>
          </a:p>
          <a:p>
            <a:endParaRPr lang="en-US" dirty="0"/>
          </a:p>
          <a:p>
            <a:pPr algn="ctr"/>
            <a:r>
              <a:rPr lang="en-US" b="1" dirty="0"/>
              <a:t>Uniformity:  All Rulebooks look and are organized in the same format </a:t>
            </a:r>
          </a:p>
          <a:p>
            <a:pPr algn="ctr"/>
            <a:r>
              <a:rPr lang="en-US" sz="3000" b="1" dirty="0">
                <a:solidFill>
                  <a:srgbClr val="FF0000"/>
                </a:solidFill>
              </a:rPr>
              <a:t>READ THEM!!!</a:t>
            </a:r>
          </a:p>
          <a:p>
            <a:endParaRPr lang="en-US" dirty="0"/>
          </a:p>
          <a:p>
            <a:r>
              <a:rPr lang="en-US" b="1" dirty="0">
                <a:solidFill>
                  <a:schemeClr val="accent1"/>
                </a:solidFill>
              </a:rPr>
              <a:t>Table of Contents</a:t>
            </a:r>
          </a:p>
          <a:p>
            <a:r>
              <a:rPr lang="en-US" b="1" dirty="0">
                <a:solidFill>
                  <a:schemeClr val="accent1"/>
                </a:solidFill>
              </a:rPr>
              <a:t>SECTIONI: USPC Rally Uniform Officiation Rules (UOR) </a:t>
            </a:r>
          </a:p>
          <a:p>
            <a:r>
              <a:rPr lang="en-US" b="1" dirty="0">
                <a:solidFill>
                  <a:schemeClr val="accent1"/>
                </a:solidFill>
              </a:rPr>
              <a:t>SECTION II: General Regulations</a:t>
            </a:r>
          </a:p>
          <a:p>
            <a:r>
              <a:rPr lang="en-US" b="1" dirty="0">
                <a:solidFill>
                  <a:schemeClr val="accent1"/>
                </a:solidFill>
              </a:rPr>
              <a:t>Chapter 1—Team Composition</a:t>
            </a:r>
          </a:p>
          <a:p>
            <a:r>
              <a:rPr lang="en-US" b="1" dirty="0">
                <a:solidFill>
                  <a:schemeClr val="accent1"/>
                </a:solidFill>
              </a:rPr>
              <a:t>Chapter 2—Competition Levels and Divisions</a:t>
            </a:r>
          </a:p>
          <a:p>
            <a:r>
              <a:rPr lang="en-US" b="1" dirty="0">
                <a:solidFill>
                  <a:schemeClr val="accent1"/>
                </a:solidFill>
              </a:rPr>
              <a:t>Chapter 3—Presentation of Competitor and Mount</a:t>
            </a:r>
          </a:p>
          <a:p>
            <a:r>
              <a:rPr lang="en-US" b="1" dirty="0">
                <a:solidFill>
                  <a:srgbClr val="FF0000"/>
                </a:solidFill>
              </a:rPr>
              <a:t>(All in Blue are the same is EVERY Rulebook….read one you read all!)</a:t>
            </a:r>
          </a:p>
          <a:p>
            <a:endParaRPr lang="en-US" b="1" dirty="0">
              <a:solidFill>
                <a:schemeClr val="accent1"/>
              </a:solidFill>
            </a:endParaRPr>
          </a:p>
          <a:p>
            <a:r>
              <a:rPr lang="en-US" dirty="0"/>
              <a:t>SECTIION III: Competition</a:t>
            </a:r>
          </a:p>
          <a:p>
            <a:endParaRPr lang="en-US" dirty="0"/>
          </a:p>
          <a:p>
            <a:r>
              <a:rPr lang="en-US" dirty="0"/>
              <a:t>SECTION IV: Scoring</a:t>
            </a:r>
          </a:p>
          <a:p>
            <a:endParaRPr lang="en-US" dirty="0"/>
          </a:p>
          <a:p>
            <a:r>
              <a:rPr lang="en-US" dirty="0"/>
              <a:t>SECTION V: Oﬃciation</a:t>
            </a:r>
          </a:p>
          <a:p>
            <a:endParaRPr lang="en-US" dirty="0"/>
          </a:p>
          <a:p>
            <a:r>
              <a:rPr lang="en-US" dirty="0"/>
              <a:t>SECTION VI: Appendices</a:t>
            </a:r>
          </a:p>
          <a:p>
            <a:endParaRPr lang="en-US" dirty="0"/>
          </a:p>
          <a:p>
            <a:r>
              <a:rPr lang="en-US" dirty="0"/>
              <a:t>Resource List </a:t>
            </a:r>
          </a:p>
        </p:txBody>
      </p:sp>
      <p:pic>
        <p:nvPicPr>
          <p:cNvPr id="14338" name="Picture 2" descr="http://wiki.ggc.edu/images/thumb/3/31/13667483-Illustration-of-a-girl-studying-Stock-Vector-cartoon-study-clipart_-_Copy.jpg/500px-13667483-Illustration-of-a-girl-studying-Stock-Vector-cartoon-study-clipart_-_Copy.jpg">
            <a:extLst>
              <a:ext uri="{FF2B5EF4-FFF2-40B4-BE49-F238E27FC236}">
                <a16:creationId xmlns:a16="http://schemas.microsoft.com/office/drawing/2014/main" id="{CDA1B2D3-227B-431B-8241-5E85FAA770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9830" y="993926"/>
            <a:ext cx="4762500" cy="521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9297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D85F943-F750-4CD0-8B4B-1664249E418A}"/>
              </a:ext>
            </a:extLst>
          </p:cNvPr>
          <p:cNvSpPr txBox="1"/>
          <p:nvPr/>
        </p:nvSpPr>
        <p:spPr>
          <a:xfrm>
            <a:off x="554477" y="651753"/>
            <a:ext cx="11245174" cy="6170920"/>
          </a:xfrm>
          <a:prstGeom prst="rect">
            <a:avLst/>
          </a:prstGeom>
          <a:noFill/>
        </p:spPr>
        <p:txBody>
          <a:bodyPr wrap="square" rtlCol="0">
            <a:spAutoFit/>
          </a:bodyPr>
          <a:lstStyle/>
          <a:p>
            <a:pPr algn="ctr"/>
            <a:r>
              <a:rPr lang="en-US" sz="2500" b="1" dirty="0">
                <a:solidFill>
                  <a:schemeClr val="accent1">
                    <a:lumMod val="75000"/>
                  </a:schemeClr>
                </a:solidFill>
              </a:rPr>
              <a:t>2019 USPC Competition Divisions</a:t>
            </a:r>
          </a:p>
          <a:p>
            <a:endParaRPr lang="en-US" sz="2500" dirty="0"/>
          </a:p>
          <a:p>
            <a:pPr algn="ctr"/>
            <a:r>
              <a:rPr lang="en-US" sz="2500" i="1" dirty="0"/>
              <a:t>Age is as of Jan 1 of competition year</a:t>
            </a:r>
          </a:p>
          <a:p>
            <a:pPr algn="ctr"/>
            <a:r>
              <a:rPr lang="en-US" sz="2500" i="1" dirty="0"/>
              <a:t>Younger age divisions can always compete up to older age division.</a:t>
            </a:r>
          </a:p>
          <a:p>
            <a:pPr algn="ctr"/>
            <a:r>
              <a:rPr lang="en-US" sz="2500" i="1" dirty="0"/>
              <a:t>Regional Rallies can combine divisions as the RS and Organizer find appropriate</a:t>
            </a:r>
          </a:p>
          <a:p>
            <a:endParaRPr lang="en-US" sz="2500" dirty="0"/>
          </a:p>
          <a:p>
            <a:r>
              <a:rPr lang="en-US" sz="2500" u="sng" dirty="0"/>
              <a:t>Note:</a:t>
            </a:r>
          </a:p>
          <a:p>
            <a:pPr marL="285750" indent="-285750">
              <a:buFont typeface="Arial" panose="020B0604020202020204" pitchFamily="34" charset="0"/>
              <a:buChar char="•"/>
            </a:pPr>
            <a:r>
              <a:rPr lang="en-US" sz="2500" dirty="0"/>
              <a:t> Jr and senior teams can mix divisions 	(always been the case)</a:t>
            </a:r>
          </a:p>
          <a:p>
            <a:r>
              <a:rPr lang="en-US" sz="2500" dirty="0"/>
              <a:t>	</a:t>
            </a:r>
            <a:r>
              <a:rPr lang="en-US" sz="2000" i="1" dirty="0"/>
              <a:t>Ex: Training level dressage division can have Jr and Sr teams complete against each other</a:t>
            </a:r>
          </a:p>
          <a:p>
            <a:endParaRPr lang="en-US" sz="2000" i="1" dirty="0"/>
          </a:p>
          <a:p>
            <a:pPr marL="342900" indent="-342900">
              <a:buFont typeface="Arial" panose="020B0604020202020204" pitchFamily="34" charset="0"/>
              <a:buChar char="•"/>
            </a:pPr>
            <a:r>
              <a:rPr lang="en-US" sz="2500" dirty="0"/>
              <a:t>Not to mix Jr and Sr team members.  If numbers warrant need DC and RS permission to mix teams, and Jr parents and then it’s up to the region on how to implement.   </a:t>
            </a:r>
            <a:r>
              <a:rPr lang="en-US" sz="2500" i="1" dirty="0" err="1"/>
              <a:t>Ex:Written</a:t>
            </a:r>
            <a:r>
              <a:rPr lang="en-US" sz="2500" i="1" dirty="0"/>
              <a:t>/Oral</a:t>
            </a:r>
          </a:p>
          <a:p>
            <a:endParaRPr lang="en-US" sz="2500" i="1" dirty="0"/>
          </a:p>
          <a:p>
            <a:pPr marL="342900" indent="-342900">
              <a:buFont typeface="Arial" panose="020B0604020202020204" pitchFamily="34" charset="0"/>
              <a:buChar char="•"/>
            </a:pPr>
            <a:r>
              <a:rPr lang="en-US" sz="2500" dirty="0"/>
              <a:t>No more Horsemasters…..now all are just members.  They will be Sr members.</a:t>
            </a:r>
          </a:p>
          <a:p>
            <a:endParaRPr lang="en-US" sz="2500" dirty="0"/>
          </a:p>
        </p:txBody>
      </p:sp>
    </p:spTree>
    <p:extLst>
      <p:ext uri="{BB962C8B-B14F-4D97-AF65-F5344CB8AC3E}">
        <p14:creationId xmlns:p14="http://schemas.microsoft.com/office/powerpoint/2010/main" val="1540947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72A280EA-B2DD-4EF3-852F-21DDD7C105CE}"/>
              </a:ext>
            </a:extLst>
          </p:cNvPr>
          <p:cNvGraphicFramePr>
            <a:graphicFrameLocks noGrp="1"/>
          </p:cNvGraphicFramePr>
          <p:nvPr>
            <p:extLst>
              <p:ext uri="{D42A27DB-BD31-4B8C-83A1-F6EECF244321}">
                <p14:modId xmlns:p14="http://schemas.microsoft.com/office/powerpoint/2010/main" val="106943137"/>
              </p:ext>
            </p:extLst>
          </p:nvPr>
        </p:nvGraphicFramePr>
        <p:xfrm>
          <a:off x="2031999" y="1429786"/>
          <a:ext cx="8127999" cy="494284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935557626"/>
                    </a:ext>
                  </a:extLst>
                </a:gridCol>
                <a:gridCol w="2709333">
                  <a:extLst>
                    <a:ext uri="{9D8B030D-6E8A-4147-A177-3AD203B41FA5}">
                      <a16:colId xmlns:a16="http://schemas.microsoft.com/office/drawing/2014/main" val="1927601999"/>
                    </a:ext>
                  </a:extLst>
                </a:gridCol>
                <a:gridCol w="2709333">
                  <a:extLst>
                    <a:ext uri="{9D8B030D-6E8A-4147-A177-3AD203B41FA5}">
                      <a16:colId xmlns:a16="http://schemas.microsoft.com/office/drawing/2014/main" val="2697781965"/>
                    </a:ext>
                  </a:extLst>
                </a:gridCol>
              </a:tblGrid>
              <a:tr h="370840">
                <a:tc>
                  <a:txBody>
                    <a:bodyPr/>
                    <a:lstStyle/>
                    <a:p>
                      <a:r>
                        <a:rPr lang="en-US" dirty="0"/>
                        <a:t>Discipline</a:t>
                      </a:r>
                    </a:p>
                  </a:txBody>
                  <a:tcPr/>
                </a:tc>
                <a:tc>
                  <a:txBody>
                    <a:bodyPr/>
                    <a:lstStyle/>
                    <a:p>
                      <a:r>
                        <a:rPr lang="en-US" dirty="0"/>
                        <a:t>Division</a:t>
                      </a:r>
                    </a:p>
                  </a:txBody>
                  <a:tcPr/>
                </a:tc>
                <a:tc>
                  <a:txBody>
                    <a:bodyPr/>
                    <a:lstStyle/>
                    <a:p>
                      <a:r>
                        <a:rPr lang="en-US" dirty="0"/>
                        <a:t>Age</a:t>
                      </a:r>
                    </a:p>
                  </a:txBody>
                  <a:tcPr/>
                </a:tc>
                <a:extLst>
                  <a:ext uri="{0D108BD9-81ED-4DB2-BD59-A6C34878D82A}">
                    <a16:rowId xmlns:a16="http://schemas.microsoft.com/office/drawing/2014/main" val="947309672"/>
                  </a:ext>
                </a:extLst>
              </a:tr>
              <a:tr h="370840">
                <a:tc>
                  <a:txBody>
                    <a:bodyPr/>
                    <a:lstStyle/>
                    <a:p>
                      <a:r>
                        <a:rPr lang="en-US" dirty="0"/>
                        <a:t>Dressage</a:t>
                      </a:r>
                    </a:p>
                  </a:txBody>
                  <a:tcPr/>
                </a:tc>
                <a:tc>
                  <a:txBody>
                    <a:bodyPr/>
                    <a:lstStyle/>
                    <a:p>
                      <a:r>
                        <a:rPr lang="en-US" dirty="0"/>
                        <a:t>Jr Intro Level*</a:t>
                      </a:r>
                    </a:p>
                    <a:p>
                      <a:r>
                        <a:rPr lang="en-US" dirty="0"/>
                        <a:t>Sr Intro Level*</a:t>
                      </a:r>
                    </a:p>
                    <a:p>
                      <a:r>
                        <a:rPr lang="en-US" dirty="0"/>
                        <a:t>Jr Training Level</a:t>
                      </a:r>
                    </a:p>
                    <a:p>
                      <a:r>
                        <a:rPr lang="en-US" dirty="0"/>
                        <a:t>Sr Training Level</a:t>
                      </a:r>
                    </a:p>
                    <a:p>
                      <a:r>
                        <a:rPr lang="en-US" dirty="0"/>
                        <a:t>Jr First Level &amp; Up</a:t>
                      </a:r>
                    </a:p>
                    <a:p>
                      <a:r>
                        <a:rPr lang="en-US" dirty="0"/>
                        <a:t>Sr First Level&amp; Up</a:t>
                      </a:r>
                    </a:p>
                  </a:txBody>
                  <a:tcPr/>
                </a:tc>
                <a:tc>
                  <a:txBody>
                    <a:bodyPr/>
                    <a:lstStyle/>
                    <a:p>
                      <a:r>
                        <a:rPr lang="en-US" dirty="0"/>
                        <a:t>17 and below</a:t>
                      </a:r>
                    </a:p>
                    <a:p>
                      <a:r>
                        <a:rPr lang="en-US" dirty="0"/>
                        <a:t>18+</a:t>
                      </a:r>
                    </a:p>
                    <a:p>
                      <a:r>
                        <a:rPr lang="en-US" dirty="0"/>
                        <a:t>17 and below</a:t>
                      </a:r>
                    </a:p>
                    <a:p>
                      <a:r>
                        <a:rPr lang="en-US" dirty="0"/>
                        <a:t>18+</a:t>
                      </a:r>
                    </a:p>
                    <a:p>
                      <a:r>
                        <a:rPr lang="en-US" dirty="0"/>
                        <a:t>17 and below</a:t>
                      </a:r>
                    </a:p>
                    <a:p>
                      <a:r>
                        <a:rPr lang="en-US" dirty="0"/>
                        <a:t>18+</a:t>
                      </a:r>
                    </a:p>
                  </a:txBody>
                  <a:tcPr/>
                </a:tc>
                <a:extLst>
                  <a:ext uri="{0D108BD9-81ED-4DB2-BD59-A6C34878D82A}">
                    <a16:rowId xmlns:a16="http://schemas.microsoft.com/office/drawing/2014/main" val="1432830500"/>
                  </a:ext>
                </a:extLst>
              </a:tr>
              <a:tr h="370840">
                <a:tc>
                  <a:txBody>
                    <a:bodyPr/>
                    <a:lstStyle/>
                    <a:p>
                      <a:r>
                        <a:rPr lang="en-US" dirty="0"/>
                        <a:t>Eventing</a:t>
                      </a:r>
                    </a:p>
                  </a:txBody>
                  <a:tcPr/>
                </a:tc>
                <a:tc>
                  <a:txBody>
                    <a:bodyPr/>
                    <a:lstStyle/>
                    <a:p>
                      <a:r>
                        <a:rPr lang="en-US" dirty="0"/>
                        <a:t>Jr Greenie*</a:t>
                      </a:r>
                    </a:p>
                    <a:p>
                      <a:r>
                        <a:rPr lang="en-US" dirty="0"/>
                        <a:t>Sr Greenie*</a:t>
                      </a:r>
                    </a:p>
                    <a:p>
                      <a:r>
                        <a:rPr lang="en-US" dirty="0"/>
                        <a:t>Jr Starter*</a:t>
                      </a:r>
                    </a:p>
                    <a:p>
                      <a:r>
                        <a:rPr lang="en-US" dirty="0"/>
                        <a:t>Sr Starter*</a:t>
                      </a:r>
                    </a:p>
                    <a:p>
                      <a:r>
                        <a:rPr lang="en-US" dirty="0"/>
                        <a:t>Jr Beginner Novice</a:t>
                      </a:r>
                    </a:p>
                    <a:p>
                      <a:r>
                        <a:rPr lang="en-US" dirty="0"/>
                        <a:t>Sr Beginner Novice</a:t>
                      </a:r>
                    </a:p>
                    <a:p>
                      <a:r>
                        <a:rPr lang="en-US" dirty="0"/>
                        <a:t>Jr Novice</a:t>
                      </a:r>
                    </a:p>
                    <a:p>
                      <a:r>
                        <a:rPr lang="en-US" dirty="0"/>
                        <a:t>Sr Novice</a:t>
                      </a:r>
                    </a:p>
                    <a:p>
                      <a:r>
                        <a:rPr lang="en-US" dirty="0"/>
                        <a:t>Jr Prelim</a:t>
                      </a:r>
                    </a:p>
                    <a:p>
                      <a:r>
                        <a:rPr lang="en-US" dirty="0"/>
                        <a:t>Sr Prelim</a:t>
                      </a:r>
                    </a:p>
                  </a:txBody>
                  <a:tcPr/>
                </a:tc>
                <a:tc>
                  <a:txBody>
                    <a:bodyPr/>
                    <a:lstStyle/>
                    <a:p>
                      <a:r>
                        <a:rPr lang="en-US" dirty="0"/>
                        <a:t>17 and below</a:t>
                      </a:r>
                    </a:p>
                    <a:p>
                      <a:r>
                        <a:rPr lang="en-US" dirty="0"/>
                        <a:t>18+</a:t>
                      </a:r>
                    </a:p>
                    <a:p>
                      <a:r>
                        <a:rPr lang="en-US" dirty="0"/>
                        <a:t>17 and below</a:t>
                      </a:r>
                    </a:p>
                    <a:p>
                      <a:r>
                        <a:rPr lang="en-US" dirty="0"/>
                        <a:t>18+</a:t>
                      </a:r>
                    </a:p>
                    <a:p>
                      <a:r>
                        <a:rPr lang="en-US" dirty="0"/>
                        <a:t>17 and below</a:t>
                      </a:r>
                    </a:p>
                    <a:p>
                      <a:r>
                        <a:rPr lang="en-US" dirty="0"/>
                        <a:t>18+</a:t>
                      </a:r>
                    </a:p>
                    <a:p>
                      <a:r>
                        <a:rPr lang="en-US" dirty="0"/>
                        <a:t>17 and below</a:t>
                      </a:r>
                    </a:p>
                    <a:p>
                      <a:r>
                        <a:rPr lang="en-US" dirty="0"/>
                        <a:t>18+</a:t>
                      </a:r>
                    </a:p>
                    <a:p>
                      <a:r>
                        <a:rPr lang="en-US" dirty="0"/>
                        <a:t>14-17</a:t>
                      </a:r>
                    </a:p>
                    <a:p>
                      <a:r>
                        <a:rPr lang="en-US" dirty="0"/>
                        <a:t>18+</a:t>
                      </a:r>
                    </a:p>
                  </a:txBody>
                  <a:tcPr/>
                </a:tc>
                <a:extLst>
                  <a:ext uri="{0D108BD9-81ED-4DB2-BD59-A6C34878D82A}">
                    <a16:rowId xmlns:a16="http://schemas.microsoft.com/office/drawing/2014/main" val="1802306484"/>
                  </a:ext>
                </a:extLst>
              </a:tr>
            </a:tbl>
          </a:graphicData>
        </a:graphic>
      </p:graphicFrame>
      <p:sp>
        <p:nvSpPr>
          <p:cNvPr id="4" name="TextBox 3">
            <a:extLst>
              <a:ext uri="{FF2B5EF4-FFF2-40B4-BE49-F238E27FC236}">
                <a16:creationId xmlns:a16="http://schemas.microsoft.com/office/drawing/2014/main" id="{4ABACD46-984C-4B7A-AD37-FAB810F0175D}"/>
              </a:ext>
            </a:extLst>
          </p:cNvPr>
          <p:cNvSpPr txBox="1"/>
          <p:nvPr/>
        </p:nvSpPr>
        <p:spPr>
          <a:xfrm>
            <a:off x="2032000" y="272374"/>
            <a:ext cx="8127999" cy="1200329"/>
          </a:xfrm>
          <a:prstGeom prst="rect">
            <a:avLst/>
          </a:prstGeom>
          <a:noFill/>
        </p:spPr>
        <p:txBody>
          <a:bodyPr wrap="square" rtlCol="0">
            <a:spAutoFit/>
          </a:bodyPr>
          <a:lstStyle/>
          <a:p>
            <a:pPr algn="ctr"/>
            <a:r>
              <a:rPr lang="en-US" sz="2400" b="1" dirty="0"/>
              <a:t>Regional Rally and USPC Championship Divisions</a:t>
            </a:r>
          </a:p>
          <a:p>
            <a:pPr algn="ctr"/>
            <a:r>
              <a:rPr lang="en-US" sz="2400" b="1" dirty="0">
                <a:solidFill>
                  <a:srgbClr val="FF0000"/>
                </a:solidFill>
              </a:rPr>
              <a:t>NOTE:  Divisions with an </a:t>
            </a:r>
            <a:r>
              <a:rPr lang="en-US" sz="2400" b="1" dirty="0"/>
              <a:t>*</a:t>
            </a:r>
            <a:r>
              <a:rPr lang="en-US" sz="2400" b="1" dirty="0">
                <a:solidFill>
                  <a:srgbClr val="FF0000"/>
                </a:solidFill>
              </a:rPr>
              <a:t>are NOT in USPC Championships, only Regional Rallies.</a:t>
            </a:r>
          </a:p>
        </p:txBody>
      </p:sp>
    </p:spTree>
    <p:extLst>
      <p:ext uri="{BB962C8B-B14F-4D97-AF65-F5344CB8AC3E}">
        <p14:creationId xmlns:p14="http://schemas.microsoft.com/office/powerpoint/2010/main" val="1487454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0C301B9A-8D31-4E59-A3FF-DBE486497933}"/>
              </a:ext>
            </a:extLst>
          </p:cNvPr>
          <p:cNvGraphicFramePr>
            <a:graphicFrameLocks noGrp="1"/>
          </p:cNvGraphicFramePr>
          <p:nvPr>
            <p:extLst>
              <p:ext uri="{D42A27DB-BD31-4B8C-83A1-F6EECF244321}">
                <p14:modId xmlns:p14="http://schemas.microsoft.com/office/powerpoint/2010/main" val="662402847"/>
              </p:ext>
            </p:extLst>
          </p:nvPr>
        </p:nvGraphicFramePr>
        <p:xfrm>
          <a:off x="2032000" y="719666"/>
          <a:ext cx="8127999" cy="585724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759930545"/>
                    </a:ext>
                  </a:extLst>
                </a:gridCol>
                <a:gridCol w="2709333">
                  <a:extLst>
                    <a:ext uri="{9D8B030D-6E8A-4147-A177-3AD203B41FA5}">
                      <a16:colId xmlns:a16="http://schemas.microsoft.com/office/drawing/2014/main" val="1589334516"/>
                    </a:ext>
                  </a:extLst>
                </a:gridCol>
                <a:gridCol w="2709333">
                  <a:extLst>
                    <a:ext uri="{9D8B030D-6E8A-4147-A177-3AD203B41FA5}">
                      <a16:colId xmlns:a16="http://schemas.microsoft.com/office/drawing/2014/main" val="1915350615"/>
                    </a:ext>
                  </a:extLst>
                </a:gridCol>
              </a:tblGrid>
              <a:tr h="370840">
                <a:tc>
                  <a:txBody>
                    <a:bodyPr/>
                    <a:lstStyle/>
                    <a:p>
                      <a:r>
                        <a:rPr lang="en-US" dirty="0"/>
                        <a:t>Discipline</a:t>
                      </a:r>
                    </a:p>
                  </a:txBody>
                  <a:tcPr/>
                </a:tc>
                <a:tc>
                  <a:txBody>
                    <a:bodyPr/>
                    <a:lstStyle/>
                    <a:p>
                      <a:r>
                        <a:rPr lang="en-US" dirty="0"/>
                        <a:t>Division</a:t>
                      </a:r>
                    </a:p>
                  </a:txBody>
                  <a:tcPr/>
                </a:tc>
                <a:tc>
                  <a:txBody>
                    <a:bodyPr/>
                    <a:lstStyle/>
                    <a:p>
                      <a:r>
                        <a:rPr lang="en-US" dirty="0"/>
                        <a:t>Age</a:t>
                      </a:r>
                    </a:p>
                  </a:txBody>
                  <a:tcPr/>
                </a:tc>
                <a:extLst>
                  <a:ext uri="{0D108BD9-81ED-4DB2-BD59-A6C34878D82A}">
                    <a16:rowId xmlns:a16="http://schemas.microsoft.com/office/drawing/2014/main" val="3866986427"/>
                  </a:ext>
                </a:extLst>
              </a:tr>
              <a:tr h="370840">
                <a:tc>
                  <a:txBody>
                    <a:bodyPr/>
                    <a:lstStyle/>
                    <a:p>
                      <a:r>
                        <a:rPr lang="en-US" dirty="0"/>
                        <a:t>Games</a:t>
                      </a:r>
                    </a:p>
                  </a:txBody>
                  <a:tcPr/>
                </a:tc>
                <a:tc>
                  <a:txBody>
                    <a:bodyPr/>
                    <a:lstStyle/>
                    <a:p>
                      <a:r>
                        <a:rPr lang="en-US" dirty="0"/>
                        <a:t>Walk Trot Team*</a:t>
                      </a:r>
                    </a:p>
                    <a:p>
                      <a:r>
                        <a:rPr lang="en-US" dirty="0"/>
                        <a:t>Novice Team</a:t>
                      </a:r>
                    </a:p>
                    <a:p>
                      <a:r>
                        <a:rPr lang="en-US" dirty="0"/>
                        <a:t>Jr Team</a:t>
                      </a:r>
                    </a:p>
                    <a:p>
                      <a:r>
                        <a:rPr lang="en-US" dirty="0"/>
                        <a:t>Sr Pairs</a:t>
                      </a:r>
                    </a:p>
                    <a:p>
                      <a:r>
                        <a:rPr lang="en-US" dirty="0"/>
                        <a:t>Advanced Pairs</a:t>
                      </a:r>
                    </a:p>
                  </a:txBody>
                  <a:tcPr/>
                </a:tc>
                <a:tc>
                  <a:txBody>
                    <a:bodyPr/>
                    <a:lstStyle/>
                    <a:p>
                      <a:r>
                        <a:rPr lang="en-US" dirty="0"/>
                        <a:t>17 and below</a:t>
                      </a:r>
                    </a:p>
                    <a:p>
                      <a:r>
                        <a:rPr lang="en-US" dirty="0"/>
                        <a:t>10 – 14</a:t>
                      </a:r>
                    </a:p>
                    <a:p>
                      <a:r>
                        <a:rPr lang="en-US" dirty="0"/>
                        <a:t>15-17</a:t>
                      </a:r>
                    </a:p>
                    <a:p>
                      <a:r>
                        <a:rPr lang="en-US" dirty="0"/>
                        <a:t>18+</a:t>
                      </a:r>
                    </a:p>
                    <a:p>
                      <a:r>
                        <a:rPr lang="en-US" dirty="0"/>
                        <a:t>18+</a:t>
                      </a:r>
                    </a:p>
                  </a:txBody>
                  <a:tcPr/>
                </a:tc>
                <a:extLst>
                  <a:ext uri="{0D108BD9-81ED-4DB2-BD59-A6C34878D82A}">
                    <a16:rowId xmlns:a16="http://schemas.microsoft.com/office/drawing/2014/main" val="1338208511"/>
                  </a:ext>
                </a:extLst>
              </a:tr>
              <a:tr h="370840">
                <a:tc>
                  <a:txBody>
                    <a:bodyPr/>
                    <a:lstStyle/>
                    <a:p>
                      <a:r>
                        <a:rPr lang="en-US" dirty="0"/>
                        <a:t>Polocrosse</a:t>
                      </a:r>
                    </a:p>
                  </a:txBody>
                  <a:tcPr/>
                </a:tc>
                <a:tc>
                  <a:txBody>
                    <a:bodyPr/>
                    <a:lstStyle/>
                    <a:p>
                      <a:r>
                        <a:rPr lang="en-US" dirty="0"/>
                        <a:t>Walk/Trot Novice*</a:t>
                      </a:r>
                    </a:p>
                    <a:p>
                      <a:r>
                        <a:rPr lang="en-US" dirty="0"/>
                        <a:t>Jr Novice</a:t>
                      </a:r>
                    </a:p>
                    <a:p>
                      <a:r>
                        <a:rPr lang="en-US" dirty="0"/>
                        <a:t>Sr Novice</a:t>
                      </a:r>
                    </a:p>
                    <a:p>
                      <a:r>
                        <a:rPr lang="en-US" dirty="0"/>
                        <a:t>Jr Intermediate</a:t>
                      </a:r>
                    </a:p>
                    <a:p>
                      <a:r>
                        <a:rPr lang="en-US" dirty="0"/>
                        <a:t>Sr Intermediate</a:t>
                      </a:r>
                    </a:p>
                    <a:p>
                      <a:r>
                        <a:rPr lang="en-US" dirty="0"/>
                        <a:t>Jr Advanced</a:t>
                      </a:r>
                    </a:p>
                    <a:p>
                      <a:r>
                        <a:rPr lang="en-US" dirty="0"/>
                        <a:t>Sr Advanced</a:t>
                      </a:r>
                    </a:p>
                  </a:txBody>
                  <a:tcPr/>
                </a:tc>
                <a:tc>
                  <a:txBody>
                    <a:bodyPr/>
                    <a:lstStyle/>
                    <a:p>
                      <a:endParaRPr lang="en-US" dirty="0"/>
                    </a:p>
                    <a:p>
                      <a:r>
                        <a:rPr lang="en-US" dirty="0"/>
                        <a:t>17 and below</a:t>
                      </a:r>
                    </a:p>
                    <a:p>
                      <a:r>
                        <a:rPr lang="en-US" dirty="0"/>
                        <a:t>18+</a:t>
                      </a:r>
                    </a:p>
                    <a:p>
                      <a:r>
                        <a:rPr lang="en-US" dirty="0"/>
                        <a:t>17 and below</a:t>
                      </a:r>
                    </a:p>
                    <a:p>
                      <a:r>
                        <a:rPr lang="en-US" dirty="0"/>
                        <a:t>18+</a:t>
                      </a:r>
                    </a:p>
                    <a:p>
                      <a:r>
                        <a:rPr lang="en-US" dirty="0"/>
                        <a:t>17 and below</a:t>
                      </a:r>
                    </a:p>
                    <a:p>
                      <a:r>
                        <a:rPr lang="en-US" dirty="0"/>
                        <a:t>18+</a:t>
                      </a:r>
                    </a:p>
                  </a:txBody>
                  <a:tcPr/>
                </a:tc>
                <a:extLst>
                  <a:ext uri="{0D108BD9-81ED-4DB2-BD59-A6C34878D82A}">
                    <a16:rowId xmlns:a16="http://schemas.microsoft.com/office/drawing/2014/main" val="2519220000"/>
                  </a:ext>
                </a:extLst>
              </a:tr>
              <a:tr h="370840">
                <a:tc>
                  <a:txBody>
                    <a:bodyPr/>
                    <a:lstStyle/>
                    <a:p>
                      <a:r>
                        <a:rPr lang="en-US" dirty="0"/>
                        <a:t>Quiz</a:t>
                      </a:r>
                    </a:p>
                  </a:txBody>
                  <a:tcPr/>
                </a:tc>
                <a:tc>
                  <a:txBody>
                    <a:bodyPr/>
                    <a:lstStyle/>
                    <a:p>
                      <a:r>
                        <a:rPr lang="en-US" dirty="0"/>
                        <a:t>Novice D</a:t>
                      </a:r>
                    </a:p>
                    <a:p>
                      <a:r>
                        <a:rPr lang="en-US" dirty="0"/>
                        <a:t>Jr D</a:t>
                      </a:r>
                    </a:p>
                    <a:p>
                      <a:r>
                        <a:rPr lang="en-US" dirty="0"/>
                        <a:t>Sr D</a:t>
                      </a:r>
                    </a:p>
                    <a:p>
                      <a:r>
                        <a:rPr lang="en-US" dirty="0"/>
                        <a:t>Novice C</a:t>
                      </a:r>
                    </a:p>
                    <a:p>
                      <a:r>
                        <a:rPr lang="en-US" dirty="0"/>
                        <a:t>Jr C/HB</a:t>
                      </a:r>
                    </a:p>
                    <a:p>
                      <a:r>
                        <a:rPr lang="en-US" dirty="0"/>
                        <a:t>Sr C/HB</a:t>
                      </a:r>
                    </a:p>
                    <a:p>
                      <a:r>
                        <a:rPr lang="en-US" dirty="0"/>
                        <a:t>B/H/HA/A</a:t>
                      </a:r>
                    </a:p>
                  </a:txBody>
                  <a:tcPr/>
                </a:tc>
                <a:tc>
                  <a:txBody>
                    <a:bodyPr/>
                    <a:lstStyle/>
                    <a:p>
                      <a:r>
                        <a:rPr lang="en-US" dirty="0"/>
                        <a:t>11 and below</a:t>
                      </a:r>
                    </a:p>
                    <a:p>
                      <a:r>
                        <a:rPr lang="en-US" dirty="0"/>
                        <a:t>12-17</a:t>
                      </a:r>
                    </a:p>
                    <a:p>
                      <a:r>
                        <a:rPr lang="en-US" dirty="0"/>
                        <a:t>18+</a:t>
                      </a:r>
                    </a:p>
                    <a:p>
                      <a:r>
                        <a:rPr lang="en-US" dirty="0"/>
                        <a:t>11 and below</a:t>
                      </a:r>
                    </a:p>
                    <a:p>
                      <a:r>
                        <a:rPr lang="en-US" dirty="0"/>
                        <a:t>12-17</a:t>
                      </a:r>
                    </a:p>
                    <a:p>
                      <a:r>
                        <a:rPr lang="en-US" dirty="0"/>
                        <a:t>18+</a:t>
                      </a:r>
                    </a:p>
                    <a:p>
                      <a:r>
                        <a:rPr lang="en-US" dirty="0"/>
                        <a:t>14+ (two man teams)</a:t>
                      </a:r>
                    </a:p>
                  </a:txBody>
                  <a:tcPr/>
                </a:tc>
                <a:extLst>
                  <a:ext uri="{0D108BD9-81ED-4DB2-BD59-A6C34878D82A}">
                    <a16:rowId xmlns:a16="http://schemas.microsoft.com/office/drawing/2014/main" val="2557456089"/>
                  </a:ext>
                </a:extLst>
              </a:tr>
            </a:tbl>
          </a:graphicData>
        </a:graphic>
      </p:graphicFrame>
    </p:spTree>
    <p:extLst>
      <p:ext uri="{BB962C8B-B14F-4D97-AF65-F5344CB8AC3E}">
        <p14:creationId xmlns:p14="http://schemas.microsoft.com/office/powerpoint/2010/main" val="2635916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99FC107-A971-4410-B008-C7773FD5035D}"/>
              </a:ext>
            </a:extLst>
          </p:cNvPr>
          <p:cNvGraphicFramePr>
            <a:graphicFrameLocks noGrp="1"/>
          </p:cNvGraphicFramePr>
          <p:nvPr>
            <p:extLst>
              <p:ext uri="{D42A27DB-BD31-4B8C-83A1-F6EECF244321}">
                <p14:modId xmlns:p14="http://schemas.microsoft.com/office/powerpoint/2010/main" val="2673783885"/>
              </p:ext>
            </p:extLst>
          </p:nvPr>
        </p:nvGraphicFramePr>
        <p:xfrm>
          <a:off x="2032000" y="719666"/>
          <a:ext cx="8127999" cy="530860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4128701679"/>
                    </a:ext>
                  </a:extLst>
                </a:gridCol>
                <a:gridCol w="2709333">
                  <a:extLst>
                    <a:ext uri="{9D8B030D-6E8A-4147-A177-3AD203B41FA5}">
                      <a16:colId xmlns:a16="http://schemas.microsoft.com/office/drawing/2014/main" val="1767835438"/>
                    </a:ext>
                  </a:extLst>
                </a:gridCol>
                <a:gridCol w="2709333">
                  <a:extLst>
                    <a:ext uri="{9D8B030D-6E8A-4147-A177-3AD203B41FA5}">
                      <a16:colId xmlns:a16="http://schemas.microsoft.com/office/drawing/2014/main" val="2108165123"/>
                    </a:ext>
                  </a:extLst>
                </a:gridCol>
              </a:tblGrid>
              <a:tr h="370840">
                <a:tc>
                  <a:txBody>
                    <a:bodyPr/>
                    <a:lstStyle/>
                    <a:p>
                      <a:r>
                        <a:rPr lang="en-US" dirty="0"/>
                        <a:t>Discipline</a:t>
                      </a:r>
                    </a:p>
                  </a:txBody>
                  <a:tcPr/>
                </a:tc>
                <a:tc>
                  <a:txBody>
                    <a:bodyPr/>
                    <a:lstStyle/>
                    <a:p>
                      <a:r>
                        <a:rPr lang="en-US" dirty="0"/>
                        <a:t>Division</a:t>
                      </a:r>
                    </a:p>
                  </a:txBody>
                  <a:tcPr/>
                </a:tc>
                <a:tc>
                  <a:txBody>
                    <a:bodyPr/>
                    <a:lstStyle/>
                    <a:p>
                      <a:r>
                        <a:rPr lang="en-US" dirty="0"/>
                        <a:t>Age</a:t>
                      </a:r>
                    </a:p>
                  </a:txBody>
                  <a:tcPr/>
                </a:tc>
                <a:extLst>
                  <a:ext uri="{0D108BD9-81ED-4DB2-BD59-A6C34878D82A}">
                    <a16:rowId xmlns:a16="http://schemas.microsoft.com/office/drawing/2014/main" val="3445880761"/>
                  </a:ext>
                </a:extLst>
              </a:tr>
              <a:tr h="370840">
                <a:tc>
                  <a:txBody>
                    <a:bodyPr/>
                    <a:lstStyle/>
                    <a:p>
                      <a:r>
                        <a:rPr lang="en-US" dirty="0"/>
                        <a:t>Show Jumping</a:t>
                      </a:r>
                    </a:p>
                  </a:txBody>
                  <a:tcPr/>
                </a:tc>
                <a:tc>
                  <a:txBody>
                    <a:bodyPr/>
                    <a:lstStyle/>
                    <a:p>
                      <a:r>
                        <a:rPr lang="en-US" dirty="0"/>
                        <a:t>Jr Intro</a:t>
                      </a:r>
                    </a:p>
                    <a:p>
                      <a:r>
                        <a:rPr lang="en-US" dirty="0"/>
                        <a:t>Sr Intro</a:t>
                      </a:r>
                    </a:p>
                    <a:p>
                      <a:r>
                        <a:rPr lang="en-US" dirty="0"/>
                        <a:t>Jr DHR</a:t>
                      </a:r>
                    </a:p>
                    <a:p>
                      <a:r>
                        <a:rPr lang="en-US" dirty="0"/>
                        <a:t>Sr DHR</a:t>
                      </a:r>
                    </a:p>
                    <a:p>
                      <a:r>
                        <a:rPr lang="en-US" dirty="0"/>
                        <a:t>Jr Advanced</a:t>
                      </a:r>
                    </a:p>
                    <a:p>
                      <a:r>
                        <a:rPr lang="en-US" dirty="0"/>
                        <a:t>Sr Advanced</a:t>
                      </a:r>
                    </a:p>
                  </a:txBody>
                  <a:tcPr/>
                </a:tc>
                <a:tc>
                  <a:txBody>
                    <a:bodyPr/>
                    <a:lstStyle/>
                    <a:p>
                      <a:r>
                        <a:rPr lang="en-US" dirty="0"/>
                        <a:t>17 and below</a:t>
                      </a:r>
                    </a:p>
                    <a:p>
                      <a:r>
                        <a:rPr lang="en-US" dirty="0"/>
                        <a:t>18+</a:t>
                      </a:r>
                    </a:p>
                    <a:p>
                      <a:r>
                        <a:rPr lang="en-US" dirty="0"/>
                        <a:t>17 and below</a:t>
                      </a:r>
                    </a:p>
                    <a:p>
                      <a:r>
                        <a:rPr lang="en-US" dirty="0"/>
                        <a:t>18+</a:t>
                      </a:r>
                    </a:p>
                    <a:p>
                      <a:r>
                        <a:rPr lang="en-US" dirty="0"/>
                        <a:t>17 and below</a:t>
                      </a:r>
                    </a:p>
                    <a:p>
                      <a:r>
                        <a:rPr lang="en-US" dirty="0"/>
                        <a:t>18+</a:t>
                      </a:r>
                    </a:p>
                  </a:txBody>
                  <a:tcPr/>
                </a:tc>
                <a:extLst>
                  <a:ext uri="{0D108BD9-81ED-4DB2-BD59-A6C34878D82A}">
                    <a16:rowId xmlns:a16="http://schemas.microsoft.com/office/drawing/2014/main" val="4196425299"/>
                  </a:ext>
                </a:extLst>
              </a:tr>
              <a:tr h="370840">
                <a:tc>
                  <a:txBody>
                    <a:bodyPr/>
                    <a:lstStyle/>
                    <a:p>
                      <a:r>
                        <a:rPr lang="en-US" dirty="0"/>
                        <a:t>Tetrathlon</a:t>
                      </a:r>
                    </a:p>
                  </a:txBody>
                  <a:tcPr/>
                </a:tc>
                <a:tc>
                  <a:txBody>
                    <a:bodyPr/>
                    <a:lstStyle/>
                    <a:p>
                      <a:r>
                        <a:rPr lang="en-US" dirty="0"/>
                        <a:t>8 &amp; Under Female/Male*</a:t>
                      </a:r>
                    </a:p>
                    <a:p>
                      <a:r>
                        <a:rPr lang="en-US" dirty="0"/>
                        <a:t>10 &amp; Under Female/Male*</a:t>
                      </a:r>
                    </a:p>
                    <a:p>
                      <a:r>
                        <a:rPr lang="en-US" dirty="0"/>
                        <a:t>Pre-Novice Female/Male</a:t>
                      </a:r>
                    </a:p>
                    <a:p>
                      <a:r>
                        <a:rPr lang="en-US" dirty="0"/>
                        <a:t>Novice Female/Male</a:t>
                      </a:r>
                    </a:p>
                    <a:p>
                      <a:r>
                        <a:rPr lang="en-US" dirty="0"/>
                        <a:t>Intermediate Female/Male</a:t>
                      </a:r>
                    </a:p>
                    <a:p>
                      <a:r>
                        <a:rPr lang="en-US" dirty="0"/>
                        <a:t>Jr Female/Male</a:t>
                      </a:r>
                    </a:p>
                    <a:p>
                      <a:r>
                        <a:rPr lang="en-US" dirty="0"/>
                        <a:t>Sr Female/Male</a:t>
                      </a:r>
                    </a:p>
                  </a:txBody>
                  <a:tcPr/>
                </a:tc>
                <a:tc>
                  <a:txBody>
                    <a:bodyPr/>
                    <a:lstStyle/>
                    <a:p>
                      <a:r>
                        <a:rPr lang="en-US" dirty="0"/>
                        <a:t>8 and below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10 and below</a:t>
                      </a:r>
                    </a:p>
                    <a:p>
                      <a:r>
                        <a:rPr lang="en-US" dirty="0"/>
                        <a:t>10-11</a:t>
                      </a:r>
                    </a:p>
                    <a:p>
                      <a:r>
                        <a:rPr lang="en-US" dirty="0"/>
                        <a:t>12-13</a:t>
                      </a:r>
                    </a:p>
                    <a:p>
                      <a:r>
                        <a:rPr lang="en-US" dirty="0"/>
                        <a:t>14-15</a:t>
                      </a:r>
                    </a:p>
                    <a:p>
                      <a:r>
                        <a:rPr lang="en-US" dirty="0"/>
                        <a:t>16-17</a:t>
                      </a:r>
                    </a:p>
                    <a:p>
                      <a:r>
                        <a:rPr lang="en-US" dirty="0"/>
                        <a:t>18+</a:t>
                      </a:r>
                    </a:p>
                  </a:txBody>
                  <a:tcPr/>
                </a:tc>
                <a:extLst>
                  <a:ext uri="{0D108BD9-81ED-4DB2-BD59-A6C34878D82A}">
                    <a16:rowId xmlns:a16="http://schemas.microsoft.com/office/drawing/2014/main" val="77879320"/>
                  </a:ext>
                </a:extLst>
              </a:tr>
              <a:tr h="370840">
                <a:tc>
                  <a:txBody>
                    <a:bodyPr/>
                    <a:lstStyle/>
                    <a:p>
                      <a:r>
                        <a:rPr lang="en-US" dirty="0"/>
                        <a:t>Western Dressage</a:t>
                      </a:r>
                    </a:p>
                  </a:txBody>
                  <a:tcPr/>
                </a:tc>
                <a:tc>
                  <a:txBody>
                    <a:bodyPr/>
                    <a:lstStyle/>
                    <a:p>
                      <a:r>
                        <a:rPr lang="en-US" dirty="0"/>
                        <a:t>Jr Basic</a:t>
                      </a:r>
                    </a:p>
                    <a:p>
                      <a:r>
                        <a:rPr lang="en-US" dirty="0"/>
                        <a:t>Sr Basic</a:t>
                      </a:r>
                    </a:p>
                    <a:p>
                      <a:r>
                        <a:rPr lang="en-US" dirty="0"/>
                        <a:t>Jr Level 1 and up</a:t>
                      </a:r>
                    </a:p>
                    <a:p>
                      <a:r>
                        <a:rPr lang="en-US" dirty="0"/>
                        <a:t>Sr Level 1 and up</a:t>
                      </a:r>
                    </a:p>
                  </a:txBody>
                  <a:tcPr/>
                </a:tc>
                <a:tc>
                  <a:txBody>
                    <a:bodyPr/>
                    <a:lstStyle/>
                    <a:p>
                      <a:r>
                        <a:rPr lang="en-US" dirty="0"/>
                        <a:t>17 and below</a:t>
                      </a:r>
                    </a:p>
                    <a:p>
                      <a:r>
                        <a:rPr lang="en-US" dirty="0"/>
                        <a:t>18+</a:t>
                      </a:r>
                    </a:p>
                    <a:p>
                      <a:r>
                        <a:rPr lang="en-US" dirty="0"/>
                        <a:t>17 and below</a:t>
                      </a:r>
                    </a:p>
                    <a:p>
                      <a:r>
                        <a:rPr lang="en-US" dirty="0"/>
                        <a:t>18+</a:t>
                      </a:r>
                    </a:p>
                  </a:txBody>
                  <a:tcPr/>
                </a:tc>
                <a:extLst>
                  <a:ext uri="{0D108BD9-81ED-4DB2-BD59-A6C34878D82A}">
                    <a16:rowId xmlns:a16="http://schemas.microsoft.com/office/drawing/2014/main" val="90183575"/>
                  </a:ext>
                </a:extLst>
              </a:tr>
            </a:tbl>
          </a:graphicData>
        </a:graphic>
      </p:graphicFrame>
    </p:spTree>
    <p:extLst>
      <p:ext uri="{BB962C8B-B14F-4D97-AF65-F5344CB8AC3E}">
        <p14:creationId xmlns:p14="http://schemas.microsoft.com/office/powerpoint/2010/main" val="3002019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BDA84D-7FC0-4A0B-A1E3-F18D92B2C43C}"/>
              </a:ext>
            </a:extLst>
          </p:cNvPr>
          <p:cNvSpPr txBox="1"/>
          <p:nvPr/>
        </p:nvSpPr>
        <p:spPr>
          <a:xfrm>
            <a:off x="5729591" y="678466"/>
            <a:ext cx="6799634" cy="5501068"/>
          </a:xfrm>
          <a:prstGeom prst="rect">
            <a:avLst/>
          </a:prstGeom>
          <a:noFill/>
        </p:spPr>
        <p:txBody>
          <a:bodyPr wrap="square" rtlCol="0">
            <a:spAutoFit/>
          </a:bodyPr>
          <a:lstStyle/>
          <a:p>
            <a:pPr algn="ctr"/>
            <a:r>
              <a:rPr lang="en-US" sz="4800" b="1" dirty="0">
                <a:solidFill>
                  <a:srgbClr val="FF0000"/>
                </a:solidFill>
              </a:rPr>
              <a:t>New is 2019!</a:t>
            </a:r>
          </a:p>
          <a:p>
            <a:pPr algn="ctr"/>
            <a:r>
              <a:rPr lang="en-US" sz="4800" b="1" dirty="0">
                <a:solidFill>
                  <a:schemeClr val="accent1">
                    <a:lumMod val="75000"/>
                  </a:schemeClr>
                </a:solidFill>
              </a:rPr>
              <a:t>3 new Disciplines!!</a:t>
            </a:r>
          </a:p>
          <a:p>
            <a:pPr algn="ctr"/>
            <a:endParaRPr lang="en-US" sz="4800" dirty="0"/>
          </a:p>
          <a:p>
            <a:pPr marL="457200" indent="-457200" algn="ctr">
              <a:buFont typeface="Arial" panose="020B0604020202020204" pitchFamily="34" charset="0"/>
              <a:buChar char="•"/>
            </a:pPr>
            <a:r>
              <a:rPr lang="en-US" sz="3000" dirty="0"/>
              <a:t>Gymkhana</a:t>
            </a:r>
          </a:p>
          <a:p>
            <a:pPr marL="457200" indent="-457200" algn="ctr">
              <a:buFont typeface="Arial" panose="020B0604020202020204" pitchFamily="34" charset="0"/>
              <a:buChar char="•"/>
            </a:pPr>
            <a:r>
              <a:rPr lang="en-US" sz="3000" dirty="0"/>
              <a:t>Western Dressage</a:t>
            </a:r>
          </a:p>
          <a:p>
            <a:pPr marL="457200" indent="-457200" algn="ctr">
              <a:buFont typeface="Arial" panose="020B0604020202020204" pitchFamily="34" charset="0"/>
              <a:buChar char="•"/>
            </a:pPr>
            <a:r>
              <a:rPr lang="en-US" sz="3000" dirty="0"/>
              <a:t>Western Trail</a:t>
            </a:r>
          </a:p>
          <a:p>
            <a:pPr marL="457200" indent="-457200" algn="ctr">
              <a:buFont typeface="Arial" panose="020B0604020202020204" pitchFamily="34" charset="0"/>
              <a:buChar char="•"/>
            </a:pPr>
            <a:endParaRPr lang="en-US" sz="3000" dirty="0"/>
          </a:p>
          <a:p>
            <a:pPr algn="ctr"/>
            <a:endParaRPr lang="en-US" sz="3000" dirty="0"/>
          </a:p>
          <a:p>
            <a:pPr algn="ctr"/>
            <a:r>
              <a:rPr lang="en-US" sz="3000" dirty="0"/>
              <a:t>(Rulebooks coming)</a:t>
            </a:r>
          </a:p>
          <a:p>
            <a:endParaRPr lang="en-US" sz="3000" dirty="0"/>
          </a:p>
        </p:txBody>
      </p:sp>
      <p:pic>
        <p:nvPicPr>
          <p:cNvPr id="11266" name="Picture 2" descr="http://moziru.com/images/horse-riding-clipart-child-3.jpg">
            <a:extLst>
              <a:ext uri="{FF2B5EF4-FFF2-40B4-BE49-F238E27FC236}">
                <a16:creationId xmlns:a16="http://schemas.microsoft.com/office/drawing/2014/main" id="{8BA5C141-5358-4CAC-9D7F-4FC422E2D6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928" y="239115"/>
            <a:ext cx="6282047" cy="63797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7276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2389E0-3C45-4CA8-89F6-721E82B33792}"/>
              </a:ext>
            </a:extLst>
          </p:cNvPr>
          <p:cNvSpPr txBox="1"/>
          <p:nvPr/>
        </p:nvSpPr>
        <p:spPr>
          <a:xfrm>
            <a:off x="642026" y="363915"/>
            <a:ext cx="6643992" cy="6494085"/>
          </a:xfrm>
          <a:prstGeom prst="rect">
            <a:avLst/>
          </a:prstGeom>
          <a:noFill/>
        </p:spPr>
        <p:txBody>
          <a:bodyPr wrap="square" rtlCol="0">
            <a:spAutoFit/>
          </a:bodyPr>
          <a:lstStyle/>
          <a:p>
            <a:pPr algn="ctr"/>
            <a:r>
              <a:rPr lang="en-US" sz="4000" b="1" u="sng" dirty="0">
                <a:solidFill>
                  <a:schemeClr val="accent1">
                    <a:lumMod val="75000"/>
                  </a:schemeClr>
                </a:solidFill>
              </a:rPr>
              <a:t>USPC Championship Changes</a:t>
            </a:r>
            <a:endParaRPr lang="en-US" sz="4000" b="1" dirty="0">
              <a:solidFill>
                <a:schemeClr val="accent1">
                  <a:lumMod val="75000"/>
                </a:schemeClr>
              </a:solidFill>
            </a:endParaRPr>
          </a:p>
          <a:p>
            <a:pPr algn="ctr"/>
            <a:endParaRPr lang="en-US" sz="2800" dirty="0"/>
          </a:p>
          <a:p>
            <a:r>
              <a:rPr lang="en-US" sz="2800" u="sng" dirty="0"/>
              <a:t>Now will have two Championship Divisions:</a:t>
            </a:r>
          </a:p>
          <a:p>
            <a:pPr algn="ctr"/>
            <a:endParaRPr lang="en-US" sz="2800" dirty="0"/>
          </a:p>
          <a:p>
            <a:pPr marL="457200" indent="-457200">
              <a:buFont typeface="Arial" panose="020B0604020202020204" pitchFamily="34" charset="0"/>
              <a:buChar char="•"/>
            </a:pPr>
            <a:r>
              <a:rPr lang="en-US" sz="2800" dirty="0"/>
              <a:t>Championship Divisions</a:t>
            </a:r>
          </a:p>
          <a:p>
            <a:pPr marL="457200" indent="-457200">
              <a:buFont typeface="Arial" panose="020B0604020202020204" pitchFamily="34" charset="0"/>
              <a:buChar char="•"/>
            </a:pPr>
            <a:r>
              <a:rPr lang="en-US" sz="2800" dirty="0"/>
              <a:t>Modified Championship Divisions</a:t>
            </a:r>
          </a:p>
          <a:p>
            <a:r>
              <a:rPr lang="en-US" dirty="0"/>
              <a:t> </a:t>
            </a:r>
          </a:p>
          <a:p>
            <a:pPr marL="742950" lvl="1" indent="-285750">
              <a:buFont typeface="Arial" panose="020B0604020202020204" pitchFamily="34" charset="0"/>
              <a:buChar char="•"/>
            </a:pPr>
            <a:r>
              <a:rPr lang="en-US" sz="2000" dirty="0"/>
              <a:t>Each division has their own eligibility requirements</a:t>
            </a:r>
          </a:p>
          <a:p>
            <a:pPr marL="742950" lvl="1" indent="-285750">
              <a:buFont typeface="Arial" panose="020B0604020202020204" pitchFamily="34" charset="0"/>
              <a:buChar char="•"/>
            </a:pPr>
            <a:r>
              <a:rPr lang="en-US" sz="2000" dirty="0">
                <a:solidFill>
                  <a:srgbClr val="FF0000"/>
                </a:solidFill>
              </a:rPr>
              <a:t>NO</a:t>
            </a:r>
            <a:r>
              <a:rPr lang="en-US" sz="2000" dirty="0"/>
              <a:t> exceptions to Age and rating requirements</a:t>
            </a:r>
          </a:p>
          <a:p>
            <a:pPr marL="742950" lvl="1" indent="-285750">
              <a:buFont typeface="Arial" panose="020B0604020202020204" pitchFamily="34" charset="0"/>
              <a:buChar char="•"/>
            </a:pPr>
            <a:r>
              <a:rPr lang="en-US" sz="2000" dirty="0"/>
              <a:t> Exceptions are for other situations (i.e. horse substitution, college student, etc.)</a:t>
            </a:r>
          </a:p>
          <a:p>
            <a:pPr lvl="1"/>
            <a:endParaRPr lang="en-US" sz="2000" dirty="0"/>
          </a:p>
          <a:p>
            <a:r>
              <a:rPr lang="en-US" sz="2000" b="1" u="sng" dirty="0"/>
              <a:t>Notes:</a:t>
            </a:r>
          </a:p>
          <a:p>
            <a:r>
              <a:rPr lang="en-US" sz="2000" dirty="0"/>
              <a:t>Modified Championships and Championships Divisions housed in same barn and sorted by rows.</a:t>
            </a:r>
          </a:p>
          <a:p>
            <a:r>
              <a:rPr lang="en-US" sz="2000" dirty="0"/>
              <a:t>Will share HM, TD, Scoring, Show Office Officials</a:t>
            </a:r>
          </a:p>
          <a:p>
            <a:r>
              <a:rPr lang="en-US" sz="2000" dirty="0"/>
              <a:t> </a:t>
            </a:r>
          </a:p>
          <a:p>
            <a:endParaRPr lang="en-US" dirty="0"/>
          </a:p>
        </p:txBody>
      </p:sp>
      <p:pic>
        <p:nvPicPr>
          <p:cNvPr id="12290" name="Picture 2" descr="https://d2gg9evh47fn9z.cloudfront.net/800px_COLOURBOX5196772.jpg">
            <a:extLst>
              <a:ext uri="{FF2B5EF4-FFF2-40B4-BE49-F238E27FC236}">
                <a16:creationId xmlns:a16="http://schemas.microsoft.com/office/drawing/2014/main" id="{A303D5C6-2F62-4303-BF63-A3B1433172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6515" y="2393005"/>
            <a:ext cx="3817195" cy="421207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076FADA-9168-4D1B-A754-1113A9FCB012}"/>
              </a:ext>
            </a:extLst>
          </p:cNvPr>
          <p:cNvSpPr txBox="1"/>
          <p:nvPr/>
        </p:nvSpPr>
        <p:spPr>
          <a:xfrm>
            <a:off x="8209789" y="651752"/>
            <a:ext cx="3310646" cy="1477328"/>
          </a:xfrm>
          <a:prstGeom prst="rect">
            <a:avLst/>
          </a:prstGeom>
          <a:noFill/>
        </p:spPr>
        <p:txBody>
          <a:bodyPr wrap="square" rtlCol="0">
            <a:spAutoFit/>
          </a:bodyPr>
          <a:lstStyle/>
          <a:p>
            <a:pPr algn="ctr"/>
            <a:r>
              <a:rPr lang="en-US" b="1" dirty="0"/>
              <a:t>CHANGES CAN BE SCARY!</a:t>
            </a:r>
          </a:p>
          <a:p>
            <a:pPr algn="ctr"/>
            <a:r>
              <a:rPr lang="en-US" b="1" dirty="0"/>
              <a:t>BUT</a:t>
            </a:r>
          </a:p>
          <a:p>
            <a:pPr algn="ctr"/>
            <a:r>
              <a:rPr lang="en-US" b="1" dirty="0"/>
              <a:t>ARE NECESSARY!</a:t>
            </a:r>
          </a:p>
          <a:p>
            <a:pPr algn="ctr"/>
            <a:endParaRPr lang="en-US" b="1" dirty="0"/>
          </a:p>
          <a:p>
            <a:pPr algn="ctr"/>
            <a:r>
              <a:rPr lang="en-US" b="1" dirty="0"/>
              <a:t>NO RISK---NO GAIN!</a:t>
            </a:r>
          </a:p>
        </p:txBody>
      </p:sp>
    </p:spTree>
    <p:extLst>
      <p:ext uri="{BB962C8B-B14F-4D97-AF65-F5344CB8AC3E}">
        <p14:creationId xmlns:p14="http://schemas.microsoft.com/office/powerpoint/2010/main" val="222664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7F9C23B-62E9-4AD6-A34F-51DC9AB6E60D}"/>
              </a:ext>
            </a:extLst>
          </p:cNvPr>
          <p:cNvSpPr txBox="1"/>
          <p:nvPr/>
        </p:nvSpPr>
        <p:spPr>
          <a:xfrm>
            <a:off x="340468" y="340468"/>
            <a:ext cx="11478638" cy="6401753"/>
          </a:xfrm>
          <a:prstGeom prst="rect">
            <a:avLst/>
          </a:prstGeom>
          <a:noFill/>
        </p:spPr>
        <p:txBody>
          <a:bodyPr wrap="square" rtlCol="0">
            <a:spAutoFit/>
          </a:bodyPr>
          <a:lstStyle/>
          <a:p>
            <a:pPr algn="ctr"/>
            <a:r>
              <a:rPr lang="en-US" sz="2800" b="1" u="sng" dirty="0">
                <a:solidFill>
                  <a:srgbClr val="FF0000"/>
                </a:solidFill>
              </a:rPr>
              <a:t>Differences between Championships  and Modified Championships</a:t>
            </a:r>
          </a:p>
          <a:p>
            <a:endParaRPr lang="en-US" dirty="0"/>
          </a:p>
          <a:p>
            <a:r>
              <a:rPr lang="en-US" sz="2800" b="1" u="sng" dirty="0"/>
              <a:t>In HM Judging:</a:t>
            </a:r>
            <a:endParaRPr lang="en-US" sz="2800" u="sng" dirty="0"/>
          </a:p>
          <a:p>
            <a:pPr marL="457200" indent="-457200">
              <a:buFont typeface="Arial" panose="020B0604020202020204" pitchFamily="34" charset="0"/>
              <a:buChar char="•"/>
            </a:pPr>
            <a:r>
              <a:rPr lang="en-US" sz="2800" b="1" dirty="0"/>
              <a:t>Championships Division:  </a:t>
            </a:r>
            <a:r>
              <a:rPr lang="en-US" sz="2800" dirty="0"/>
              <a:t>Come ready to show HM skills, no education.</a:t>
            </a:r>
          </a:p>
          <a:p>
            <a:pPr marL="457200" indent="-457200">
              <a:buFont typeface="Arial" panose="020B0604020202020204" pitchFamily="34" charset="0"/>
              <a:buChar char="•"/>
            </a:pPr>
            <a:r>
              <a:rPr lang="en-US" sz="2800" dirty="0"/>
              <a:t>Education sessions optional</a:t>
            </a:r>
          </a:p>
          <a:p>
            <a:endParaRPr lang="en-US" sz="2800" dirty="0"/>
          </a:p>
          <a:p>
            <a:pPr marL="457200" indent="-457200">
              <a:buFont typeface="Arial" panose="020B0604020202020204" pitchFamily="34" charset="0"/>
              <a:buChar char="•"/>
            </a:pPr>
            <a:r>
              <a:rPr lang="en-US" sz="2800" b="1" dirty="0"/>
              <a:t>Modified Champ Division:  </a:t>
            </a:r>
            <a:r>
              <a:rPr lang="en-US" sz="2800" dirty="0"/>
              <a:t>HM staff allow more time for education. HM can show demos, help and have active role in fixing issues.  Teams are still judged and receive points, but difference is HM will take time to educate, show how to corrections and help if needed.</a:t>
            </a:r>
          </a:p>
          <a:p>
            <a:pPr marL="457200" indent="-457200">
              <a:buFont typeface="Arial" panose="020B0604020202020204" pitchFamily="34" charset="0"/>
              <a:buChar char="•"/>
            </a:pPr>
            <a:r>
              <a:rPr lang="en-US" sz="2800" dirty="0"/>
              <a:t>Education sessions require attendance</a:t>
            </a:r>
          </a:p>
          <a:p>
            <a:pPr marL="457200" indent="-457200">
              <a:buFont typeface="Arial" panose="020B0604020202020204" pitchFamily="34" charset="0"/>
              <a:buChar char="•"/>
            </a:pPr>
            <a:r>
              <a:rPr lang="en-US" sz="2800" dirty="0"/>
              <a:t>Fewer rides</a:t>
            </a:r>
          </a:p>
          <a:p>
            <a:r>
              <a:rPr lang="en-US" sz="2800" dirty="0"/>
              <a:t> </a:t>
            </a:r>
          </a:p>
          <a:p>
            <a:pPr marL="457200" indent="-457200">
              <a:buFont typeface="Arial" panose="020B0604020202020204" pitchFamily="34" charset="0"/>
              <a:buChar char="•"/>
            </a:pPr>
            <a:r>
              <a:rPr lang="en-US" sz="2800" dirty="0"/>
              <a:t>Ribbons to both but slightly different in size</a:t>
            </a:r>
          </a:p>
          <a:p>
            <a:pPr marL="457200" indent="-457200">
              <a:buFont typeface="Arial" panose="020B0604020202020204" pitchFamily="34" charset="0"/>
              <a:buChar char="•"/>
            </a:pPr>
            <a:r>
              <a:rPr lang="en-US" sz="2800" dirty="0"/>
              <a:t>Swag to Championship Division only</a:t>
            </a:r>
          </a:p>
        </p:txBody>
      </p:sp>
    </p:spTree>
    <p:extLst>
      <p:ext uri="{BB962C8B-B14F-4D97-AF65-F5344CB8AC3E}">
        <p14:creationId xmlns:p14="http://schemas.microsoft.com/office/powerpoint/2010/main" val="1511144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3717</TotalTime>
  <Words>3601</Words>
  <Application>Microsoft Office PowerPoint</Application>
  <PresentationFormat>Widescreen</PresentationFormat>
  <Paragraphs>693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USPC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USPC</dc:title>
  <dc:creator>Terry Abrams</dc:creator>
  <cp:lastModifiedBy>Terry Abrams</cp:lastModifiedBy>
  <cp:revision>85</cp:revision>
  <dcterms:created xsi:type="dcterms:W3CDTF">2019-02-01T14:35:27Z</dcterms:created>
  <dcterms:modified xsi:type="dcterms:W3CDTF">2019-02-05T19:45:59Z</dcterms:modified>
</cp:coreProperties>
</file>